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60" r:id="rId5"/>
    <p:sldId id="265" r:id="rId6"/>
    <p:sldId id="258" r:id="rId7"/>
    <p:sldId id="266" r:id="rId8"/>
    <p:sldId id="267" r:id="rId9"/>
    <p:sldId id="261" r:id="rId10"/>
    <p:sldId id="270" r:id="rId11"/>
    <p:sldId id="262" r:id="rId12"/>
    <p:sldId id="264" r:id="rId13"/>
    <p:sldId id="275" r:id="rId14"/>
    <p:sldId id="268" r:id="rId15"/>
    <p:sldId id="276" r:id="rId16"/>
    <p:sldId id="278" r:id="rId17"/>
    <p:sldId id="277" r:id="rId18"/>
    <p:sldId id="290" r:id="rId19"/>
    <p:sldId id="291" r:id="rId20"/>
    <p:sldId id="274" r:id="rId21"/>
    <p:sldId id="271" r:id="rId22"/>
    <p:sldId id="279" r:id="rId23"/>
    <p:sldId id="272" r:id="rId24"/>
    <p:sldId id="280" r:id="rId25"/>
    <p:sldId id="269" r:id="rId26"/>
    <p:sldId id="294" r:id="rId27"/>
    <p:sldId id="281" r:id="rId28"/>
    <p:sldId id="282" r:id="rId29"/>
    <p:sldId id="285" r:id="rId30"/>
    <p:sldId id="283" r:id="rId31"/>
    <p:sldId id="284" r:id="rId32"/>
    <p:sldId id="288" r:id="rId33"/>
    <p:sldId id="289" r:id="rId34"/>
    <p:sldId id="292" r:id="rId35"/>
    <p:sldId id="287" r:id="rId36"/>
    <p:sldId id="298" r:id="rId37"/>
    <p:sldId id="295" r:id="rId38"/>
    <p:sldId id="297" r:id="rId39"/>
    <p:sldId id="296" r:id="rId40"/>
    <p:sldId id="29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8BDBF633-D295-45C5-AA66-CBA5F9AA09FD}">
          <p14:sldIdLst>
            <p14:sldId id="256"/>
            <p14:sldId id="257"/>
            <p14:sldId id="259"/>
            <p14:sldId id="260"/>
            <p14:sldId id="265"/>
            <p14:sldId id="258"/>
            <p14:sldId id="266"/>
            <p14:sldId id="267"/>
            <p14:sldId id="261"/>
            <p14:sldId id="270"/>
            <p14:sldId id="262"/>
            <p14:sldId id="264"/>
            <p14:sldId id="275"/>
            <p14:sldId id="268"/>
            <p14:sldId id="276"/>
            <p14:sldId id="278"/>
            <p14:sldId id="277"/>
            <p14:sldId id="290"/>
            <p14:sldId id="291"/>
            <p14:sldId id="274"/>
            <p14:sldId id="271"/>
            <p14:sldId id="279"/>
            <p14:sldId id="272"/>
            <p14:sldId id="280"/>
            <p14:sldId id="269"/>
            <p14:sldId id="294"/>
            <p14:sldId id="281"/>
            <p14:sldId id="282"/>
            <p14:sldId id="285"/>
            <p14:sldId id="283"/>
            <p14:sldId id="284"/>
            <p14:sldId id="288"/>
            <p14:sldId id="289"/>
            <p14:sldId id="292"/>
            <p14:sldId id="287"/>
            <p14:sldId id="298"/>
            <p14:sldId id="295"/>
            <p14:sldId id="297"/>
            <p14:sldId id="296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2CBE69-8760-453A-BB1D-9C4F1138370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498430-6BA0-464A-8BA7-C45B3ED8295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IKEv2 (</a:t>
          </a:r>
          <a:r>
            <a:rPr lang="it-IT" b="1"/>
            <a:t>Internet Key Exchange </a:t>
          </a:r>
          <a:r>
            <a:rPr lang="it-IT" b="1" err="1"/>
            <a:t>version</a:t>
          </a:r>
          <a:r>
            <a:rPr lang="it-IT" b="1"/>
            <a:t> 2</a:t>
          </a:r>
          <a:r>
            <a:rPr lang="it-IT"/>
            <a:t>) è un protocollo di </a:t>
          </a:r>
          <a:r>
            <a:rPr lang="it-IT" b="1"/>
            <a:t>negoziazione e gestione delle chiavi</a:t>
          </a:r>
          <a:r>
            <a:rPr lang="it-IT"/>
            <a:t> per connessioni VPN basato su </a:t>
          </a:r>
          <a:r>
            <a:rPr lang="it-IT" b="1" err="1"/>
            <a:t>IPsec</a:t>
          </a:r>
          <a:r>
            <a:rPr lang="it-IT"/>
            <a:t>.</a:t>
          </a:r>
          <a:endParaRPr lang="en-US"/>
        </a:p>
      </dgm:t>
    </dgm:pt>
    <dgm:pt modelId="{9C4A77DB-5663-40F8-B448-1E2ECC3B957B}" type="parTrans" cxnId="{C7032D50-82F0-48D9-827E-EE447ADC3A73}">
      <dgm:prSet/>
      <dgm:spPr/>
      <dgm:t>
        <a:bodyPr/>
        <a:lstStyle/>
        <a:p>
          <a:endParaRPr lang="en-US"/>
        </a:p>
      </dgm:t>
    </dgm:pt>
    <dgm:pt modelId="{DF57FC24-1F6A-44B3-9E9E-19E65E749FA8}" type="sibTrans" cxnId="{C7032D50-82F0-48D9-827E-EE447ADC3A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CABDDE-9374-4A33-BF79-1ACC88A9A0B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Sicurezza avanzata</a:t>
          </a:r>
          <a:r>
            <a:rPr lang="it-IT"/>
            <a:t>: Usa autenticazione forte e crittografia robusta.</a:t>
          </a:r>
          <a:endParaRPr lang="en-US"/>
        </a:p>
      </dgm:t>
    </dgm:pt>
    <dgm:pt modelId="{843C464B-0204-428A-8AA8-16FCF5975504}" type="parTrans" cxnId="{016687E0-7F3B-4ABC-8D2C-5E20DBC20219}">
      <dgm:prSet/>
      <dgm:spPr/>
      <dgm:t>
        <a:bodyPr/>
        <a:lstStyle/>
        <a:p>
          <a:endParaRPr lang="en-US"/>
        </a:p>
      </dgm:t>
    </dgm:pt>
    <dgm:pt modelId="{6FD6E26B-0FE7-40CC-BE32-D40ABE248692}" type="sibTrans" cxnId="{016687E0-7F3B-4ABC-8D2C-5E20DBC202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871CD7-D2E8-45F1-A8DC-87558326723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Affidabilità</a:t>
          </a:r>
          <a:r>
            <a:rPr lang="it-IT"/>
            <a:t>: Resiste ai cambi di rete (Wi-Fi → 4G → Ethernet). </a:t>
          </a:r>
          <a:endParaRPr lang="en-US"/>
        </a:p>
      </dgm:t>
    </dgm:pt>
    <dgm:pt modelId="{897FBA01-F69B-4108-81DF-EB4C983C6325}" type="parTrans" cxnId="{ABB552F3-50D5-48B2-BED3-3EFE0A0FBF61}">
      <dgm:prSet/>
      <dgm:spPr/>
      <dgm:t>
        <a:bodyPr/>
        <a:lstStyle/>
        <a:p>
          <a:endParaRPr lang="en-US"/>
        </a:p>
      </dgm:t>
    </dgm:pt>
    <dgm:pt modelId="{B0769FCE-AE7B-44CF-861B-3E2018435C0A}" type="sibTrans" cxnId="{ABB552F3-50D5-48B2-BED3-3EFE0A0FBF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FAC4E7-CD2D-4466-8F9D-20BDEFBC5FE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Supporto NAT-</a:t>
          </a:r>
          <a:r>
            <a:rPr lang="it-IT" b="1" err="1"/>
            <a:t>Traversal</a:t>
          </a:r>
          <a:r>
            <a:rPr lang="it-IT"/>
            <a:t>: Permette connessioni attraverso firewall e NAT.</a:t>
          </a:r>
          <a:endParaRPr lang="en-US"/>
        </a:p>
      </dgm:t>
    </dgm:pt>
    <dgm:pt modelId="{9A22942B-FC3D-4F70-B770-411346988D68}" type="parTrans" cxnId="{65AA2A64-3455-476E-B87D-079F5256A457}">
      <dgm:prSet/>
      <dgm:spPr/>
      <dgm:t>
        <a:bodyPr/>
        <a:lstStyle/>
        <a:p>
          <a:endParaRPr lang="en-US"/>
        </a:p>
      </dgm:t>
    </dgm:pt>
    <dgm:pt modelId="{1B85EFFC-8200-4A7C-B99D-102EBB4DE7C1}" type="sibTrans" cxnId="{65AA2A64-3455-476E-B87D-079F5256A4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A3AE5A-7084-469E-B058-F2A01671DB9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Performance elevate</a:t>
          </a:r>
          <a:r>
            <a:rPr lang="it-IT"/>
            <a:t>: Connessioni rapide con basso overhead.</a:t>
          </a:r>
          <a:endParaRPr lang="en-US"/>
        </a:p>
      </dgm:t>
    </dgm:pt>
    <dgm:pt modelId="{C8260C72-4FD9-41D7-ADA0-1E8147C1D883}" type="parTrans" cxnId="{7B07FEF2-D42D-4898-A196-3A73C98A16B5}">
      <dgm:prSet/>
      <dgm:spPr/>
      <dgm:t>
        <a:bodyPr/>
        <a:lstStyle/>
        <a:p>
          <a:endParaRPr lang="en-US"/>
        </a:p>
      </dgm:t>
    </dgm:pt>
    <dgm:pt modelId="{C7410094-AB93-4308-842F-DD01A1722055}" type="sibTrans" cxnId="{7B07FEF2-D42D-4898-A196-3A73C98A16B5}">
      <dgm:prSet/>
      <dgm:spPr/>
      <dgm:t>
        <a:bodyPr/>
        <a:lstStyle/>
        <a:p>
          <a:endParaRPr lang="en-US"/>
        </a:p>
      </dgm:t>
    </dgm:pt>
    <dgm:pt modelId="{90F9EBDE-E648-4AE8-B385-84330E5F60EB}" type="pres">
      <dgm:prSet presAssocID="{AE2CBE69-8760-453A-BB1D-9C4F1138370B}" presName="root" presStyleCnt="0">
        <dgm:presLayoutVars>
          <dgm:dir/>
          <dgm:resizeHandles val="exact"/>
        </dgm:presLayoutVars>
      </dgm:prSet>
      <dgm:spPr/>
    </dgm:pt>
    <dgm:pt modelId="{E228D8BF-9EEF-4549-B9D6-53E1522F806C}" type="pres">
      <dgm:prSet presAssocID="{AE2CBE69-8760-453A-BB1D-9C4F1138370B}" presName="container" presStyleCnt="0">
        <dgm:presLayoutVars>
          <dgm:dir/>
          <dgm:resizeHandles val="exact"/>
        </dgm:presLayoutVars>
      </dgm:prSet>
      <dgm:spPr/>
    </dgm:pt>
    <dgm:pt modelId="{CF3CA67D-657F-4D90-A58C-FC7702786532}" type="pres">
      <dgm:prSet presAssocID="{BD498430-6BA0-464A-8BA7-C45B3ED8295A}" presName="compNode" presStyleCnt="0"/>
      <dgm:spPr/>
    </dgm:pt>
    <dgm:pt modelId="{ED4C7A6A-A386-494E-9DA6-90C8B7E18489}" type="pres">
      <dgm:prSet presAssocID="{BD498430-6BA0-464A-8BA7-C45B3ED8295A}" presName="iconBgRect" presStyleLbl="bgShp" presStyleIdx="0" presStyleCnt="5"/>
      <dgm:spPr/>
    </dgm:pt>
    <dgm:pt modelId="{81B633EE-B74A-40F5-BD9A-90A50BAACA6D}" type="pres">
      <dgm:prSet presAssocID="{BD498430-6BA0-464A-8BA7-C45B3ED8295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iave"/>
        </a:ext>
      </dgm:extLst>
    </dgm:pt>
    <dgm:pt modelId="{49701329-6AA0-4047-8BDC-2CE1C935DFE1}" type="pres">
      <dgm:prSet presAssocID="{BD498430-6BA0-464A-8BA7-C45B3ED8295A}" presName="spaceRect" presStyleCnt="0"/>
      <dgm:spPr/>
    </dgm:pt>
    <dgm:pt modelId="{8FC25638-9BB9-4A3A-ADA5-CE9CDD40ACB3}" type="pres">
      <dgm:prSet presAssocID="{BD498430-6BA0-464A-8BA7-C45B3ED8295A}" presName="textRect" presStyleLbl="revTx" presStyleIdx="0" presStyleCnt="5">
        <dgm:presLayoutVars>
          <dgm:chMax val="1"/>
          <dgm:chPref val="1"/>
        </dgm:presLayoutVars>
      </dgm:prSet>
      <dgm:spPr/>
    </dgm:pt>
    <dgm:pt modelId="{473F539E-C9AB-4FC5-8674-6C85CE69A3E9}" type="pres">
      <dgm:prSet presAssocID="{DF57FC24-1F6A-44B3-9E9E-19E65E749FA8}" presName="sibTrans" presStyleLbl="sibTrans2D1" presStyleIdx="0" presStyleCnt="0"/>
      <dgm:spPr/>
    </dgm:pt>
    <dgm:pt modelId="{2AF99AFD-B8F9-41F7-B555-C8CF9FEAB6AE}" type="pres">
      <dgm:prSet presAssocID="{41CABDDE-9374-4A33-BF79-1ACC88A9A0B0}" presName="compNode" presStyleCnt="0"/>
      <dgm:spPr/>
    </dgm:pt>
    <dgm:pt modelId="{BA9467C3-AE7B-4BEC-9CFC-DC80C4E90563}" type="pres">
      <dgm:prSet presAssocID="{41CABDDE-9374-4A33-BF79-1ACC88A9A0B0}" presName="iconBgRect" presStyleLbl="bgShp" presStyleIdx="1" presStyleCnt="5"/>
      <dgm:spPr/>
    </dgm:pt>
    <dgm:pt modelId="{83C07858-FF7C-4A0F-BE55-722FE95B41D3}" type="pres">
      <dgm:prSet presAssocID="{41CABDDE-9374-4A33-BF79-1ACC88A9A0B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ca"/>
        </a:ext>
      </dgm:extLst>
    </dgm:pt>
    <dgm:pt modelId="{1454E8F9-97A3-48D3-94CB-BAE140639D68}" type="pres">
      <dgm:prSet presAssocID="{41CABDDE-9374-4A33-BF79-1ACC88A9A0B0}" presName="spaceRect" presStyleCnt="0"/>
      <dgm:spPr/>
    </dgm:pt>
    <dgm:pt modelId="{64B82BFB-9F27-4DD8-9FB0-9AC7608E70A5}" type="pres">
      <dgm:prSet presAssocID="{41CABDDE-9374-4A33-BF79-1ACC88A9A0B0}" presName="textRect" presStyleLbl="revTx" presStyleIdx="1" presStyleCnt="5">
        <dgm:presLayoutVars>
          <dgm:chMax val="1"/>
          <dgm:chPref val="1"/>
        </dgm:presLayoutVars>
      </dgm:prSet>
      <dgm:spPr/>
    </dgm:pt>
    <dgm:pt modelId="{F90D951C-5862-45CE-A9D3-9ABEC2AE3543}" type="pres">
      <dgm:prSet presAssocID="{6FD6E26B-0FE7-40CC-BE32-D40ABE248692}" presName="sibTrans" presStyleLbl="sibTrans2D1" presStyleIdx="0" presStyleCnt="0"/>
      <dgm:spPr/>
    </dgm:pt>
    <dgm:pt modelId="{8A268F12-C0A4-4C91-ADBF-2E454A3B62C3}" type="pres">
      <dgm:prSet presAssocID="{0A871CD7-D2E8-45F1-A8DC-875583267235}" presName="compNode" presStyleCnt="0"/>
      <dgm:spPr/>
    </dgm:pt>
    <dgm:pt modelId="{1881D13D-8DF5-4D6E-8EA4-F4FBA034F91E}" type="pres">
      <dgm:prSet presAssocID="{0A871CD7-D2E8-45F1-A8DC-875583267235}" presName="iconBgRect" presStyleLbl="bgShp" presStyleIdx="2" presStyleCnt="5"/>
      <dgm:spPr/>
    </dgm:pt>
    <dgm:pt modelId="{285A453F-A419-4A9C-BD4F-8BEF9C97F1B8}" type="pres">
      <dgm:prSet presAssocID="{0A871CD7-D2E8-45F1-A8DC-87558326723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E656A560-8983-4AED-B1D8-BDF09EEC862C}" type="pres">
      <dgm:prSet presAssocID="{0A871CD7-D2E8-45F1-A8DC-875583267235}" presName="spaceRect" presStyleCnt="0"/>
      <dgm:spPr/>
    </dgm:pt>
    <dgm:pt modelId="{6E26341F-1774-4B48-A9B3-DFCAA62FFB2F}" type="pres">
      <dgm:prSet presAssocID="{0A871CD7-D2E8-45F1-A8DC-875583267235}" presName="textRect" presStyleLbl="revTx" presStyleIdx="2" presStyleCnt="5">
        <dgm:presLayoutVars>
          <dgm:chMax val="1"/>
          <dgm:chPref val="1"/>
        </dgm:presLayoutVars>
      </dgm:prSet>
      <dgm:spPr/>
    </dgm:pt>
    <dgm:pt modelId="{155FA336-E25F-4FF2-96B6-D1BEA23DB092}" type="pres">
      <dgm:prSet presAssocID="{B0769FCE-AE7B-44CF-861B-3E2018435C0A}" presName="sibTrans" presStyleLbl="sibTrans2D1" presStyleIdx="0" presStyleCnt="0"/>
      <dgm:spPr/>
    </dgm:pt>
    <dgm:pt modelId="{35EB76E7-866A-47D2-A585-24D2A453A730}" type="pres">
      <dgm:prSet presAssocID="{31FAC4E7-CD2D-4466-8F9D-20BDEFBC5FE4}" presName="compNode" presStyleCnt="0"/>
      <dgm:spPr/>
    </dgm:pt>
    <dgm:pt modelId="{BC003A3C-9D5C-41DE-8678-12AEF2169B22}" type="pres">
      <dgm:prSet presAssocID="{31FAC4E7-CD2D-4466-8F9D-20BDEFBC5FE4}" presName="iconBgRect" presStyleLbl="bgShp" presStyleIdx="3" presStyleCnt="5"/>
      <dgm:spPr/>
    </dgm:pt>
    <dgm:pt modelId="{10942072-A6F6-49C4-ACF5-07D17955E68A}" type="pres">
      <dgm:prSet presAssocID="{31FAC4E7-CD2D-4466-8F9D-20BDEFBC5FE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sso"/>
        </a:ext>
      </dgm:extLst>
    </dgm:pt>
    <dgm:pt modelId="{9243DCE7-6487-4EEE-8CC8-D4D5FDA68B78}" type="pres">
      <dgm:prSet presAssocID="{31FAC4E7-CD2D-4466-8F9D-20BDEFBC5FE4}" presName="spaceRect" presStyleCnt="0"/>
      <dgm:spPr/>
    </dgm:pt>
    <dgm:pt modelId="{D12C9FD0-35CA-4F20-81CD-ADC3FE940B18}" type="pres">
      <dgm:prSet presAssocID="{31FAC4E7-CD2D-4466-8F9D-20BDEFBC5FE4}" presName="textRect" presStyleLbl="revTx" presStyleIdx="3" presStyleCnt="5">
        <dgm:presLayoutVars>
          <dgm:chMax val="1"/>
          <dgm:chPref val="1"/>
        </dgm:presLayoutVars>
      </dgm:prSet>
      <dgm:spPr/>
    </dgm:pt>
    <dgm:pt modelId="{C9494AF1-D91E-4BBD-8EEE-440E06CBB86E}" type="pres">
      <dgm:prSet presAssocID="{1B85EFFC-8200-4A7C-B99D-102EBB4DE7C1}" presName="sibTrans" presStyleLbl="sibTrans2D1" presStyleIdx="0" presStyleCnt="0"/>
      <dgm:spPr/>
    </dgm:pt>
    <dgm:pt modelId="{10F8BBAC-8706-47CE-B274-911D18D4AF48}" type="pres">
      <dgm:prSet presAssocID="{56A3AE5A-7084-469E-B058-F2A01671DB9B}" presName="compNode" presStyleCnt="0"/>
      <dgm:spPr/>
    </dgm:pt>
    <dgm:pt modelId="{985A46E2-AE98-4789-9F09-81383FE67062}" type="pres">
      <dgm:prSet presAssocID="{56A3AE5A-7084-469E-B058-F2A01671DB9B}" presName="iconBgRect" presStyleLbl="bgShp" presStyleIdx="4" presStyleCnt="5"/>
      <dgm:spPr/>
    </dgm:pt>
    <dgm:pt modelId="{D16FF0F8-978A-4EAE-8135-D477D8AF2573}" type="pres">
      <dgm:prSet presAssocID="{56A3AE5A-7084-469E-B058-F2A01671DB9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6248F2CB-3C29-4D94-8D3F-1A7CCC7E66A7}" type="pres">
      <dgm:prSet presAssocID="{56A3AE5A-7084-469E-B058-F2A01671DB9B}" presName="spaceRect" presStyleCnt="0"/>
      <dgm:spPr/>
    </dgm:pt>
    <dgm:pt modelId="{227F10B4-BBE5-4423-9814-E25D6480E4C5}" type="pres">
      <dgm:prSet presAssocID="{56A3AE5A-7084-469E-B058-F2A01671DB9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9329121-44E7-4BDF-BF9F-309D7DD7BC72}" type="presOf" srcId="{56A3AE5A-7084-469E-B058-F2A01671DB9B}" destId="{227F10B4-BBE5-4423-9814-E25D6480E4C5}" srcOrd="0" destOrd="0" presId="urn:microsoft.com/office/officeart/2018/2/layout/IconCircleList"/>
    <dgm:cxn modelId="{2B244226-376C-4FBE-821B-4DA439FFC83F}" type="presOf" srcId="{6FD6E26B-0FE7-40CC-BE32-D40ABE248692}" destId="{F90D951C-5862-45CE-A9D3-9ABEC2AE3543}" srcOrd="0" destOrd="0" presId="urn:microsoft.com/office/officeart/2018/2/layout/IconCircleList"/>
    <dgm:cxn modelId="{AA25D861-4BA0-4D4C-A6BD-E2C9B0682BB0}" type="presOf" srcId="{AE2CBE69-8760-453A-BB1D-9C4F1138370B}" destId="{90F9EBDE-E648-4AE8-B385-84330E5F60EB}" srcOrd="0" destOrd="0" presId="urn:microsoft.com/office/officeart/2018/2/layout/IconCircleList"/>
    <dgm:cxn modelId="{65AA2A64-3455-476E-B87D-079F5256A457}" srcId="{AE2CBE69-8760-453A-BB1D-9C4F1138370B}" destId="{31FAC4E7-CD2D-4466-8F9D-20BDEFBC5FE4}" srcOrd="3" destOrd="0" parTransId="{9A22942B-FC3D-4F70-B770-411346988D68}" sibTransId="{1B85EFFC-8200-4A7C-B99D-102EBB4DE7C1}"/>
    <dgm:cxn modelId="{C7032D50-82F0-48D9-827E-EE447ADC3A73}" srcId="{AE2CBE69-8760-453A-BB1D-9C4F1138370B}" destId="{BD498430-6BA0-464A-8BA7-C45B3ED8295A}" srcOrd="0" destOrd="0" parTransId="{9C4A77DB-5663-40F8-B448-1E2ECC3B957B}" sibTransId="{DF57FC24-1F6A-44B3-9E9E-19E65E749FA8}"/>
    <dgm:cxn modelId="{662ADE57-8E00-457D-B608-D7B485E57A82}" type="presOf" srcId="{0A871CD7-D2E8-45F1-A8DC-875583267235}" destId="{6E26341F-1774-4B48-A9B3-DFCAA62FFB2F}" srcOrd="0" destOrd="0" presId="urn:microsoft.com/office/officeart/2018/2/layout/IconCircleList"/>
    <dgm:cxn modelId="{3A5EEC8D-DBFD-4D86-B4F3-4D74628AB634}" type="presOf" srcId="{1B85EFFC-8200-4A7C-B99D-102EBB4DE7C1}" destId="{C9494AF1-D91E-4BBD-8EEE-440E06CBB86E}" srcOrd="0" destOrd="0" presId="urn:microsoft.com/office/officeart/2018/2/layout/IconCircleList"/>
    <dgm:cxn modelId="{ADA4A7A1-AB8C-45B7-9574-874879663C80}" type="presOf" srcId="{B0769FCE-AE7B-44CF-861B-3E2018435C0A}" destId="{155FA336-E25F-4FF2-96B6-D1BEA23DB092}" srcOrd="0" destOrd="0" presId="urn:microsoft.com/office/officeart/2018/2/layout/IconCircleList"/>
    <dgm:cxn modelId="{7E26CFB1-B74E-4AD0-A4A1-CC4720ADE6CE}" type="presOf" srcId="{41CABDDE-9374-4A33-BF79-1ACC88A9A0B0}" destId="{64B82BFB-9F27-4DD8-9FB0-9AC7608E70A5}" srcOrd="0" destOrd="0" presId="urn:microsoft.com/office/officeart/2018/2/layout/IconCircleList"/>
    <dgm:cxn modelId="{991FFBB9-9340-4CAA-8EAE-16DBE296300B}" type="presOf" srcId="{BD498430-6BA0-464A-8BA7-C45B3ED8295A}" destId="{8FC25638-9BB9-4A3A-ADA5-CE9CDD40ACB3}" srcOrd="0" destOrd="0" presId="urn:microsoft.com/office/officeart/2018/2/layout/IconCircleList"/>
    <dgm:cxn modelId="{C50889CC-468E-48BC-AE4D-27718E777746}" type="presOf" srcId="{31FAC4E7-CD2D-4466-8F9D-20BDEFBC5FE4}" destId="{D12C9FD0-35CA-4F20-81CD-ADC3FE940B18}" srcOrd="0" destOrd="0" presId="urn:microsoft.com/office/officeart/2018/2/layout/IconCircleList"/>
    <dgm:cxn modelId="{04F5A5CF-261E-4119-9C46-18CCC12AB274}" type="presOf" srcId="{DF57FC24-1F6A-44B3-9E9E-19E65E749FA8}" destId="{473F539E-C9AB-4FC5-8674-6C85CE69A3E9}" srcOrd="0" destOrd="0" presId="urn:microsoft.com/office/officeart/2018/2/layout/IconCircleList"/>
    <dgm:cxn modelId="{016687E0-7F3B-4ABC-8D2C-5E20DBC20219}" srcId="{AE2CBE69-8760-453A-BB1D-9C4F1138370B}" destId="{41CABDDE-9374-4A33-BF79-1ACC88A9A0B0}" srcOrd="1" destOrd="0" parTransId="{843C464B-0204-428A-8AA8-16FCF5975504}" sibTransId="{6FD6E26B-0FE7-40CC-BE32-D40ABE248692}"/>
    <dgm:cxn modelId="{7B07FEF2-D42D-4898-A196-3A73C98A16B5}" srcId="{AE2CBE69-8760-453A-BB1D-9C4F1138370B}" destId="{56A3AE5A-7084-469E-B058-F2A01671DB9B}" srcOrd="4" destOrd="0" parTransId="{C8260C72-4FD9-41D7-ADA0-1E8147C1D883}" sibTransId="{C7410094-AB93-4308-842F-DD01A1722055}"/>
    <dgm:cxn modelId="{ABB552F3-50D5-48B2-BED3-3EFE0A0FBF61}" srcId="{AE2CBE69-8760-453A-BB1D-9C4F1138370B}" destId="{0A871CD7-D2E8-45F1-A8DC-875583267235}" srcOrd="2" destOrd="0" parTransId="{897FBA01-F69B-4108-81DF-EB4C983C6325}" sibTransId="{B0769FCE-AE7B-44CF-861B-3E2018435C0A}"/>
    <dgm:cxn modelId="{2419231B-85B6-4FE4-8778-A9140F6D78E7}" type="presParOf" srcId="{90F9EBDE-E648-4AE8-B385-84330E5F60EB}" destId="{E228D8BF-9EEF-4549-B9D6-53E1522F806C}" srcOrd="0" destOrd="0" presId="urn:microsoft.com/office/officeart/2018/2/layout/IconCircleList"/>
    <dgm:cxn modelId="{DC102874-D498-49CE-855C-D7C5C295B1FA}" type="presParOf" srcId="{E228D8BF-9EEF-4549-B9D6-53E1522F806C}" destId="{CF3CA67D-657F-4D90-A58C-FC7702786532}" srcOrd="0" destOrd="0" presId="urn:microsoft.com/office/officeart/2018/2/layout/IconCircleList"/>
    <dgm:cxn modelId="{E69F46DD-CCDA-4E10-98CB-7CB45A1CF82E}" type="presParOf" srcId="{CF3CA67D-657F-4D90-A58C-FC7702786532}" destId="{ED4C7A6A-A386-494E-9DA6-90C8B7E18489}" srcOrd="0" destOrd="0" presId="urn:microsoft.com/office/officeart/2018/2/layout/IconCircleList"/>
    <dgm:cxn modelId="{0A9A56D4-4428-4A49-B2A8-129A8DB6A931}" type="presParOf" srcId="{CF3CA67D-657F-4D90-A58C-FC7702786532}" destId="{81B633EE-B74A-40F5-BD9A-90A50BAACA6D}" srcOrd="1" destOrd="0" presId="urn:microsoft.com/office/officeart/2018/2/layout/IconCircleList"/>
    <dgm:cxn modelId="{52358625-D699-41E1-B117-661A77B64DBE}" type="presParOf" srcId="{CF3CA67D-657F-4D90-A58C-FC7702786532}" destId="{49701329-6AA0-4047-8BDC-2CE1C935DFE1}" srcOrd="2" destOrd="0" presId="urn:microsoft.com/office/officeart/2018/2/layout/IconCircleList"/>
    <dgm:cxn modelId="{09E61206-4822-4376-A2B5-11835284CB63}" type="presParOf" srcId="{CF3CA67D-657F-4D90-A58C-FC7702786532}" destId="{8FC25638-9BB9-4A3A-ADA5-CE9CDD40ACB3}" srcOrd="3" destOrd="0" presId="urn:microsoft.com/office/officeart/2018/2/layout/IconCircleList"/>
    <dgm:cxn modelId="{FC552154-ABDD-4244-8CA4-1BA1EAF0B2C8}" type="presParOf" srcId="{E228D8BF-9EEF-4549-B9D6-53E1522F806C}" destId="{473F539E-C9AB-4FC5-8674-6C85CE69A3E9}" srcOrd="1" destOrd="0" presId="urn:microsoft.com/office/officeart/2018/2/layout/IconCircleList"/>
    <dgm:cxn modelId="{5BBEC31B-20C8-48F6-971A-C64EFA1DEA8F}" type="presParOf" srcId="{E228D8BF-9EEF-4549-B9D6-53E1522F806C}" destId="{2AF99AFD-B8F9-41F7-B555-C8CF9FEAB6AE}" srcOrd="2" destOrd="0" presId="urn:microsoft.com/office/officeart/2018/2/layout/IconCircleList"/>
    <dgm:cxn modelId="{9B3EC4C0-5C29-41CC-9B64-88F68503796B}" type="presParOf" srcId="{2AF99AFD-B8F9-41F7-B555-C8CF9FEAB6AE}" destId="{BA9467C3-AE7B-4BEC-9CFC-DC80C4E90563}" srcOrd="0" destOrd="0" presId="urn:microsoft.com/office/officeart/2018/2/layout/IconCircleList"/>
    <dgm:cxn modelId="{834D8C1D-41C8-47D2-882C-911DAEB7F999}" type="presParOf" srcId="{2AF99AFD-B8F9-41F7-B555-C8CF9FEAB6AE}" destId="{83C07858-FF7C-4A0F-BE55-722FE95B41D3}" srcOrd="1" destOrd="0" presId="urn:microsoft.com/office/officeart/2018/2/layout/IconCircleList"/>
    <dgm:cxn modelId="{A513A459-10BC-47BC-8730-68F7739BE05E}" type="presParOf" srcId="{2AF99AFD-B8F9-41F7-B555-C8CF9FEAB6AE}" destId="{1454E8F9-97A3-48D3-94CB-BAE140639D68}" srcOrd="2" destOrd="0" presId="urn:microsoft.com/office/officeart/2018/2/layout/IconCircleList"/>
    <dgm:cxn modelId="{A4ECD603-2A80-44D4-8201-B99AA9815DF2}" type="presParOf" srcId="{2AF99AFD-B8F9-41F7-B555-C8CF9FEAB6AE}" destId="{64B82BFB-9F27-4DD8-9FB0-9AC7608E70A5}" srcOrd="3" destOrd="0" presId="urn:microsoft.com/office/officeart/2018/2/layout/IconCircleList"/>
    <dgm:cxn modelId="{E08F3922-1216-424A-A708-028A330EDAA0}" type="presParOf" srcId="{E228D8BF-9EEF-4549-B9D6-53E1522F806C}" destId="{F90D951C-5862-45CE-A9D3-9ABEC2AE3543}" srcOrd="3" destOrd="0" presId="urn:microsoft.com/office/officeart/2018/2/layout/IconCircleList"/>
    <dgm:cxn modelId="{7DBFDCC7-8F57-4234-99C5-AA17089A8B80}" type="presParOf" srcId="{E228D8BF-9EEF-4549-B9D6-53E1522F806C}" destId="{8A268F12-C0A4-4C91-ADBF-2E454A3B62C3}" srcOrd="4" destOrd="0" presId="urn:microsoft.com/office/officeart/2018/2/layout/IconCircleList"/>
    <dgm:cxn modelId="{5C79ADD0-939C-4E16-930C-08CCDBAC410D}" type="presParOf" srcId="{8A268F12-C0A4-4C91-ADBF-2E454A3B62C3}" destId="{1881D13D-8DF5-4D6E-8EA4-F4FBA034F91E}" srcOrd="0" destOrd="0" presId="urn:microsoft.com/office/officeart/2018/2/layout/IconCircleList"/>
    <dgm:cxn modelId="{5994D117-E95C-49B2-98B3-E8CD53EB0A14}" type="presParOf" srcId="{8A268F12-C0A4-4C91-ADBF-2E454A3B62C3}" destId="{285A453F-A419-4A9C-BD4F-8BEF9C97F1B8}" srcOrd="1" destOrd="0" presId="urn:microsoft.com/office/officeart/2018/2/layout/IconCircleList"/>
    <dgm:cxn modelId="{31ED25EB-95A8-46EC-887F-F92444EEFC0D}" type="presParOf" srcId="{8A268F12-C0A4-4C91-ADBF-2E454A3B62C3}" destId="{E656A560-8983-4AED-B1D8-BDF09EEC862C}" srcOrd="2" destOrd="0" presId="urn:microsoft.com/office/officeart/2018/2/layout/IconCircleList"/>
    <dgm:cxn modelId="{82623D14-DD9D-40DC-941B-7CD6E7D4E28F}" type="presParOf" srcId="{8A268F12-C0A4-4C91-ADBF-2E454A3B62C3}" destId="{6E26341F-1774-4B48-A9B3-DFCAA62FFB2F}" srcOrd="3" destOrd="0" presId="urn:microsoft.com/office/officeart/2018/2/layout/IconCircleList"/>
    <dgm:cxn modelId="{ABD2B939-C888-4BAF-85F8-A811D44DB8FB}" type="presParOf" srcId="{E228D8BF-9EEF-4549-B9D6-53E1522F806C}" destId="{155FA336-E25F-4FF2-96B6-D1BEA23DB092}" srcOrd="5" destOrd="0" presId="urn:microsoft.com/office/officeart/2018/2/layout/IconCircleList"/>
    <dgm:cxn modelId="{BD759C8A-5F45-40E5-A53E-6ABA2B6BD45A}" type="presParOf" srcId="{E228D8BF-9EEF-4549-B9D6-53E1522F806C}" destId="{35EB76E7-866A-47D2-A585-24D2A453A730}" srcOrd="6" destOrd="0" presId="urn:microsoft.com/office/officeart/2018/2/layout/IconCircleList"/>
    <dgm:cxn modelId="{FE2A9030-9F7C-44A5-9138-C83928F89204}" type="presParOf" srcId="{35EB76E7-866A-47D2-A585-24D2A453A730}" destId="{BC003A3C-9D5C-41DE-8678-12AEF2169B22}" srcOrd="0" destOrd="0" presId="urn:microsoft.com/office/officeart/2018/2/layout/IconCircleList"/>
    <dgm:cxn modelId="{5A662C18-FFDB-4A9C-A023-E10338C6B4C3}" type="presParOf" srcId="{35EB76E7-866A-47D2-A585-24D2A453A730}" destId="{10942072-A6F6-49C4-ACF5-07D17955E68A}" srcOrd="1" destOrd="0" presId="urn:microsoft.com/office/officeart/2018/2/layout/IconCircleList"/>
    <dgm:cxn modelId="{B080AB7D-C52B-428B-B206-076C58E40714}" type="presParOf" srcId="{35EB76E7-866A-47D2-A585-24D2A453A730}" destId="{9243DCE7-6487-4EEE-8CC8-D4D5FDA68B78}" srcOrd="2" destOrd="0" presId="urn:microsoft.com/office/officeart/2018/2/layout/IconCircleList"/>
    <dgm:cxn modelId="{87D44E76-5C2C-46CF-8E56-5BCED19928E9}" type="presParOf" srcId="{35EB76E7-866A-47D2-A585-24D2A453A730}" destId="{D12C9FD0-35CA-4F20-81CD-ADC3FE940B18}" srcOrd="3" destOrd="0" presId="urn:microsoft.com/office/officeart/2018/2/layout/IconCircleList"/>
    <dgm:cxn modelId="{EAABF17D-F881-4192-A7AF-7E090D73D106}" type="presParOf" srcId="{E228D8BF-9EEF-4549-B9D6-53E1522F806C}" destId="{C9494AF1-D91E-4BBD-8EEE-440E06CBB86E}" srcOrd="7" destOrd="0" presId="urn:microsoft.com/office/officeart/2018/2/layout/IconCircleList"/>
    <dgm:cxn modelId="{CEF1DF3F-52E8-41F4-B23B-051A5B93FB45}" type="presParOf" srcId="{E228D8BF-9EEF-4549-B9D6-53E1522F806C}" destId="{10F8BBAC-8706-47CE-B274-911D18D4AF48}" srcOrd="8" destOrd="0" presId="urn:microsoft.com/office/officeart/2018/2/layout/IconCircleList"/>
    <dgm:cxn modelId="{5BE74FCD-1FED-4F06-BF0E-B0B12A7C7A66}" type="presParOf" srcId="{10F8BBAC-8706-47CE-B274-911D18D4AF48}" destId="{985A46E2-AE98-4789-9F09-81383FE67062}" srcOrd="0" destOrd="0" presId="urn:microsoft.com/office/officeart/2018/2/layout/IconCircleList"/>
    <dgm:cxn modelId="{3761004F-027C-4EA0-803A-366B368DF342}" type="presParOf" srcId="{10F8BBAC-8706-47CE-B274-911D18D4AF48}" destId="{D16FF0F8-978A-4EAE-8135-D477D8AF2573}" srcOrd="1" destOrd="0" presId="urn:microsoft.com/office/officeart/2018/2/layout/IconCircleList"/>
    <dgm:cxn modelId="{2A32A7B2-8797-41E7-BC39-21CCD54BA368}" type="presParOf" srcId="{10F8BBAC-8706-47CE-B274-911D18D4AF48}" destId="{6248F2CB-3C29-4D94-8D3F-1A7CCC7E66A7}" srcOrd="2" destOrd="0" presId="urn:microsoft.com/office/officeart/2018/2/layout/IconCircleList"/>
    <dgm:cxn modelId="{22451270-C645-4CC4-BD8E-77DE7ADB920D}" type="presParOf" srcId="{10F8BBAC-8706-47CE-B274-911D18D4AF48}" destId="{227F10B4-BBE5-4423-9814-E25D6480E4C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C7A6A-A386-494E-9DA6-90C8B7E18489}">
      <dsp:nvSpPr>
        <dsp:cNvPr id="0" name=""/>
        <dsp:cNvSpPr/>
      </dsp:nvSpPr>
      <dsp:spPr>
        <a:xfrm>
          <a:off x="1782252" y="56367"/>
          <a:ext cx="1124451" cy="11244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633EE-B74A-40F5-BD9A-90A50BAACA6D}">
      <dsp:nvSpPr>
        <dsp:cNvPr id="0" name=""/>
        <dsp:cNvSpPr/>
      </dsp:nvSpPr>
      <dsp:spPr>
        <a:xfrm>
          <a:off x="2018387" y="292502"/>
          <a:ext cx="652182" cy="6521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25638-9BB9-4A3A-ADA5-CE9CDD40ACB3}">
      <dsp:nvSpPr>
        <dsp:cNvPr id="0" name=""/>
        <dsp:cNvSpPr/>
      </dsp:nvSpPr>
      <dsp:spPr>
        <a:xfrm>
          <a:off x="3147658" y="56367"/>
          <a:ext cx="2650493" cy="1124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IKEv2 (</a:t>
          </a:r>
          <a:r>
            <a:rPr lang="it-IT" sz="1600" b="1" kern="1200"/>
            <a:t>Internet Key Exchange </a:t>
          </a:r>
          <a:r>
            <a:rPr lang="it-IT" sz="1600" b="1" kern="1200" err="1"/>
            <a:t>version</a:t>
          </a:r>
          <a:r>
            <a:rPr lang="it-IT" sz="1600" b="1" kern="1200"/>
            <a:t> 2</a:t>
          </a:r>
          <a:r>
            <a:rPr lang="it-IT" sz="1600" kern="1200"/>
            <a:t>) è un protocollo di </a:t>
          </a:r>
          <a:r>
            <a:rPr lang="it-IT" sz="1600" b="1" kern="1200"/>
            <a:t>negoziazione e gestione delle chiavi</a:t>
          </a:r>
          <a:r>
            <a:rPr lang="it-IT" sz="1600" kern="1200"/>
            <a:t> per connessioni VPN basato su </a:t>
          </a:r>
          <a:r>
            <a:rPr lang="it-IT" sz="1600" b="1" kern="1200" err="1"/>
            <a:t>IPsec</a:t>
          </a:r>
          <a:r>
            <a:rPr lang="it-IT" sz="1600" kern="1200"/>
            <a:t>.</a:t>
          </a:r>
          <a:endParaRPr lang="en-US" sz="1600" kern="1200"/>
        </a:p>
      </dsp:txBody>
      <dsp:txXfrm>
        <a:off x="3147658" y="56367"/>
        <a:ext cx="2650493" cy="1124451"/>
      </dsp:txXfrm>
    </dsp:sp>
    <dsp:sp modelId="{BA9467C3-AE7B-4BEC-9CFC-DC80C4E90563}">
      <dsp:nvSpPr>
        <dsp:cNvPr id="0" name=""/>
        <dsp:cNvSpPr/>
      </dsp:nvSpPr>
      <dsp:spPr>
        <a:xfrm>
          <a:off x="6259980" y="56367"/>
          <a:ext cx="1124451" cy="11244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07858-FF7C-4A0F-BE55-722FE95B41D3}">
      <dsp:nvSpPr>
        <dsp:cNvPr id="0" name=""/>
        <dsp:cNvSpPr/>
      </dsp:nvSpPr>
      <dsp:spPr>
        <a:xfrm>
          <a:off x="6496115" y="292502"/>
          <a:ext cx="652182" cy="6521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82BFB-9F27-4DD8-9FB0-9AC7608E70A5}">
      <dsp:nvSpPr>
        <dsp:cNvPr id="0" name=""/>
        <dsp:cNvSpPr/>
      </dsp:nvSpPr>
      <dsp:spPr>
        <a:xfrm>
          <a:off x="7625386" y="56367"/>
          <a:ext cx="2650493" cy="1124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Sicurezza avanzata</a:t>
          </a:r>
          <a:r>
            <a:rPr lang="it-IT" sz="1600" kern="1200"/>
            <a:t>: Usa autenticazione forte e crittografia robusta.</a:t>
          </a:r>
          <a:endParaRPr lang="en-US" sz="1600" kern="1200"/>
        </a:p>
      </dsp:txBody>
      <dsp:txXfrm>
        <a:off x="7625386" y="56367"/>
        <a:ext cx="2650493" cy="1124451"/>
      </dsp:txXfrm>
    </dsp:sp>
    <dsp:sp modelId="{1881D13D-8DF5-4D6E-8EA4-F4FBA034F91E}">
      <dsp:nvSpPr>
        <dsp:cNvPr id="0" name=""/>
        <dsp:cNvSpPr/>
      </dsp:nvSpPr>
      <dsp:spPr>
        <a:xfrm>
          <a:off x="1782252" y="2078751"/>
          <a:ext cx="1124451" cy="11244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A453F-A419-4A9C-BD4F-8BEF9C97F1B8}">
      <dsp:nvSpPr>
        <dsp:cNvPr id="0" name=""/>
        <dsp:cNvSpPr/>
      </dsp:nvSpPr>
      <dsp:spPr>
        <a:xfrm>
          <a:off x="2018387" y="2314886"/>
          <a:ext cx="652182" cy="6521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6341F-1774-4B48-A9B3-DFCAA62FFB2F}">
      <dsp:nvSpPr>
        <dsp:cNvPr id="0" name=""/>
        <dsp:cNvSpPr/>
      </dsp:nvSpPr>
      <dsp:spPr>
        <a:xfrm>
          <a:off x="3147658" y="2078751"/>
          <a:ext cx="2650493" cy="1124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Affidabilità</a:t>
          </a:r>
          <a:r>
            <a:rPr lang="it-IT" sz="1600" kern="1200"/>
            <a:t>: Resiste ai cambi di rete (Wi-Fi → 4G → Ethernet). </a:t>
          </a:r>
          <a:endParaRPr lang="en-US" sz="1600" kern="1200"/>
        </a:p>
      </dsp:txBody>
      <dsp:txXfrm>
        <a:off x="3147658" y="2078751"/>
        <a:ext cx="2650493" cy="1124451"/>
      </dsp:txXfrm>
    </dsp:sp>
    <dsp:sp modelId="{BC003A3C-9D5C-41DE-8678-12AEF2169B22}">
      <dsp:nvSpPr>
        <dsp:cNvPr id="0" name=""/>
        <dsp:cNvSpPr/>
      </dsp:nvSpPr>
      <dsp:spPr>
        <a:xfrm>
          <a:off x="6259980" y="2078751"/>
          <a:ext cx="1124451" cy="11244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42072-A6F6-49C4-ACF5-07D17955E68A}">
      <dsp:nvSpPr>
        <dsp:cNvPr id="0" name=""/>
        <dsp:cNvSpPr/>
      </dsp:nvSpPr>
      <dsp:spPr>
        <a:xfrm>
          <a:off x="6496115" y="2314886"/>
          <a:ext cx="652182" cy="6521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C9FD0-35CA-4F20-81CD-ADC3FE940B18}">
      <dsp:nvSpPr>
        <dsp:cNvPr id="0" name=""/>
        <dsp:cNvSpPr/>
      </dsp:nvSpPr>
      <dsp:spPr>
        <a:xfrm>
          <a:off x="7625386" y="2078751"/>
          <a:ext cx="2650493" cy="1124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Supporto NAT-</a:t>
          </a:r>
          <a:r>
            <a:rPr lang="it-IT" sz="1600" b="1" kern="1200" err="1"/>
            <a:t>Traversal</a:t>
          </a:r>
          <a:r>
            <a:rPr lang="it-IT" sz="1600" kern="1200"/>
            <a:t>: Permette connessioni attraverso firewall e NAT.</a:t>
          </a:r>
          <a:endParaRPr lang="en-US" sz="1600" kern="1200"/>
        </a:p>
      </dsp:txBody>
      <dsp:txXfrm>
        <a:off x="7625386" y="2078751"/>
        <a:ext cx="2650493" cy="1124451"/>
      </dsp:txXfrm>
    </dsp:sp>
    <dsp:sp modelId="{985A46E2-AE98-4789-9F09-81383FE67062}">
      <dsp:nvSpPr>
        <dsp:cNvPr id="0" name=""/>
        <dsp:cNvSpPr/>
      </dsp:nvSpPr>
      <dsp:spPr>
        <a:xfrm>
          <a:off x="1782252" y="4101135"/>
          <a:ext cx="1124451" cy="11244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FF0F8-978A-4EAE-8135-D477D8AF2573}">
      <dsp:nvSpPr>
        <dsp:cNvPr id="0" name=""/>
        <dsp:cNvSpPr/>
      </dsp:nvSpPr>
      <dsp:spPr>
        <a:xfrm>
          <a:off x="2018387" y="4337270"/>
          <a:ext cx="652182" cy="6521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F10B4-BBE5-4423-9814-E25D6480E4C5}">
      <dsp:nvSpPr>
        <dsp:cNvPr id="0" name=""/>
        <dsp:cNvSpPr/>
      </dsp:nvSpPr>
      <dsp:spPr>
        <a:xfrm>
          <a:off x="3147658" y="4101135"/>
          <a:ext cx="2650493" cy="1124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Performance elevate</a:t>
          </a:r>
          <a:r>
            <a:rPr lang="it-IT" sz="1600" kern="1200"/>
            <a:t>: Connessioni rapide con basso overhead.</a:t>
          </a:r>
          <a:endParaRPr lang="en-US" sz="1600" kern="1200"/>
        </a:p>
      </dsp:txBody>
      <dsp:txXfrm>
        <a:off x="3147658" y="4101135"/>
        <a:ext cx="2650493" cy="1124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91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353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559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01756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139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356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774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7185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512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408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630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178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174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69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544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928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436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A1D9-D323-4F4E-8655-25E2D32CE742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9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kleo.com/is-there-any-reason-to-use-a-vpn-at-home/?awt_l=P8TsA&amp;awt_m=IqKiTzYl6JdfbL" TargetMode="Externa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://sti2d.ecolelamache.org/ii_utilisation_de_wireshark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fekir.info/post/chroot-as-docker-alternative-for-building/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7FA28349-5ABD-8AF8-0D75-81E70EA26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7866" y="5455685"/>
            <a:ext cx="45561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solidFill>
                  <a:schemeClr val="bg1">
                    <a:lumMod val="85000"/>
                    <a:lumOff val="15000"/>
                  </a:schemeClr>
                </a:solidFill>
              </a:rPr>
              <a:t>Andrea esposito M63001650</a:t>
            </a:r>
          </a:p>
          <a:p>
            <a:r>
              <a:rPr lang="it-IT">
                <a:solidFill>
                  <a:schemeClr val="bg1">
                    <a:lumMod val="85000"/>
                    <a:lumOff val="15000"/>
                  </a:schemeClr>
                </a:solidFill>
              </a:rPr>
              <a:t>Stefano angelo </a:t>
            </a:r>
            <a:r>
              <a:rPr lang="it-IT" err="1">
                <a:solidFill>
                  <a:schemeClr val="bg1">
                    <a:lumMod val="85000"/>
                    <a:lumOff val="15000"/>
                  </a:schemeClr>
                </a:solidFill>
              </a:rPr>
              <a:t>riviello</a:t>
            </a:r>
            <a:r>
              <a:rPr lang="it-IT">
                <a:solidFill>
                  <a:schemeClr val="bg1">
                    <a:lumMod val="85000"/>
                    <a:lumOff val="15000"/>
                  </a:schemeClr>
                </a:solidFill>
              </a:rPr>
              <a:t> M63001592</a:t>
            </a:r>
          </a:p>
        </p:txBody>
      </p:sp>
    </p:spTree>
    <p:extLst>
      <p:ext uri="{BB962C8B-B14F-4D97-AF65-F5344CB8AC3E}">
        <p14:creationId xmlns:p14="http://schemas.microsoft.com/office/powerpoint/2010/main" val="44349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B70E69-56BD-695D-6A37-2FF272B9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TW Cen MT"/>
              </a:rPr>
              <a:t>Creazione della rete Docker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33BA99-8D28-6E5E-BD3F-936E51D5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1815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0410495-9179-4D59-F7B9-9FF8E51DFCA7}"/>
              </a:ext>
            </a:extLst>
          </p:cNvPr>
          <p:cNvSpPr txBox="1"/>
          <p:nvPr/>
        </p:nvSpPr>
        <p:spPr>
          <a:xfrm>
            <a:off x="1163672" y="2099646"/>
            <a:ext cx="9182798" cy="14303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2000">
                <a:solidFill>
                  <a:schemeClr val="tx1"/>
                </a:solidFill>
                <a:latin typeface="TW Cen MT"/>
              </a:rPr>
              <a:t>#!/bin/bash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2000">
                <a:solidFill>
                  <a:schemeClr val="tx1"/>
                </a:solidFill>
                <a:latin typeface="TW Cen MT"/>
              </a:rPr>
              <a:t># Crea la rete Docker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2000" err="1">
                <a:solidFill>
                  <a:schemeClr val="tx1"/>
                </a:solidFill>
                <a:latin typeface="TW Cen MT"/>
              </a:rPr>
              <a:t>docker</a:t>
            </a:r>
            <a:r>
              <a:rPr lang="it-IT" sz="2000">
                <a:solidFill>
                  <a:schemeClr val="tx1"/>
                </a:solidFill>
                <a:latin typeface="TW Cen MT"/>
              </a:rPr>
              <a:t> network create --</a:t>
            </a:r>
            <a:r>
              <a:rPr lang="it-IT" sz="2000" err="1">
                <a:solidFill>
                  <a:schemeClr val="tx1"/>
                </a:solidFill>
                <a:latin typeface="TW Cen MT"/>
              </a:rPr>
              <a:t>subnet</a:t>
            </a:r>
            <a:r>
              <a:rPr lang="it-IT" sz="2000">
                <a:solidFill>
                  <a:schemeClr val="tx1"/>
                </a:solidFill>
                <a:latin typeface="TW Cen MT"/>
              </a:rPr>
              <a:t>=192.168.1.0/24 </a:t>
            </a:r>
            <a:r>
              <a:rPr lang="it-IT" sz="2000" err="1">
                <a:solidFill>
                  <a:schemeClr val="tx1"/>
                </a:solidFill>
                <a:latin typeface="TW Cen MT"/>
              </a:rPr>
              <a:t>myvpn</a:t>
            </a:r>
            <a:endParaRPr lang="it-IT" sz="2000">
              <a:solidFill>
                <a:schemeClr val="tx1"/>
              </a:solidFill>
              <a:latin typeface="TW Cen M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C63FBB-979E-9309-96A7-058416F1799A}"/>
              </a:ext>
            </a:extLst>
          </p:cNvPr>
          <p:cNvSpPr txBox="1"/>
          <p:nvPr/>
        </p:nvSpPr>
        <p:spPr>
          <a:xfrm>
            <a:off x="1163672" y="4360803"/>
            <a:ext cx="91876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>
                <a:ea typeface="+mn-lt"/>
                <a:cs typeface="+mn-lt"/>
              </a:rPr>
              <a:t>Crea una rete Docker personalizzata</a:t>
            </a:r>
            <a:r>
              <a:rPr lang="it-IT" sz="2000" dirty="0">
                <a:ea typeface="+mn-lt"/>
                <a:cs typeface="+mn-lt"/>
              </a:rPr>
              <a:t> con il nome </a:t>
            </a:r>
            <a:r>
              <a:rPr lang="it-IT" sz="2000" dirty="0" err="1">
                <a:latin typeface="Consolas"/>
              </a:rPr>
              <a:t>myvpn</a:t>
            </a:r>
            <a:r>
              <a:rPr lang="it-IT" sz="2000" dirty="0">
                <a:ea typeface="+mn-lt"/>
                <a:cs typeface="+mn-lt"/>
              </a:rPr>
              <a:t> e </a:t>
            </a:r>
            <a:r>
              <a:rPr lang="it-IT" sz="2000" dirty="0" err="1">
                <a:ea typeface="+mn-lt"/>
                <a:cs typeface="+mn-lt"/>
              </a:rPr>
              <a:t>subnet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>
                <a:latin typeface="Consolas"/>
              </a:rPr>
              <a:t>192.168.1.0/24</a:t>
            </a:r>
            <a:r>
              <a:rPr lang="it-IT" sz="2000" dirty="0">
                <a:ea typeface="+mn-lt"/>
                <a:cs typeface="+mn-lt"/>
              </a:rPr>
              <a:t>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59863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ACE1D3-137E-1693-94B9-118BE284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73" y="242598"/>
            <a:ext cx="10444478" cy="1478570"/>
          </a:xfrm>
        </p:spPr>
        <p:txBody>
          <a:bodyPr>
            <a:normAutofit/>
          </a:bodyPr>
          <a:lstStyle/>
          <a:p>
            <a:r>
              <a:rPr lang="it-IT">
                <a:latin typeface="TW Cen MT"/>
              </a:rPr>
              <a:t>Creazione dei container node1 e node2 </a:t>
            </a: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10312E-D9D9-E708-2EF2-BA6D49CE3377}"/>
              </a:ext>
            </a:extLst>
          </p:cNvPr>
          <p:cNvSpPr txBox="1"/>
          <p:nvPr/>
        </p:nvSpPr>
        <p:spPr>
          <a:xfrm>
            <a:off x="933966" y="1417600"/>
            <a:ext cx="7748471" cy="23596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1600" b="1" i="1">
                <a:solidFill>
                  <a:schemeClr val="tx1"/>
                </a:solidFill>
                <a:latin typeface="TW Cen MT"/>
              </a:rPr>
              <a:t># Crea i container</a:t>
            </a:r>
            <a:endParaRPr lang="it-IT" sz="1600">
              <a:solidFill>
                <a:schemeClr val="tx1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1600" b="1" i="1">
                <a:solidFill>
                  <a:schemeClr val="tx1"/>
                </a:solidFill>
                <a:latin typeface="TW Cen MT"/>
              </a:rPr>
              <a:t>docker run -d --name node1 --net myvpn --ip 192.168.1.2 --privileged ubuntu:latest sleep infinity</a:t>
            </a:r>
            <a:endParaRPr lang="it-IT" sz="1600">
              <a:solidFill>
                <a:schemeClr val="tx1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1600" b="1" i="1">
                <a:solidFill>
                  <a:schemeClr val="tx1"/>
                </a:solidFill>
                <a:latin typeface="TW Cen MT"/>
              </a:rPr>
              <a:t>docker run -d --name node2 --net myvpn --ip 192.168.1.3 --privileged ubuntu:latest sleep infinity</a:t>
            </a:r>
            <a:endParaRPr lang="it-IT" sz="1600">
              <a:solidFill>
                <a:schemeClr val="tx1"/>
              </a:solidFill>
              <a:latin typeface="TW Cen MT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endParaRPr lang="it-IT" sz="1600">
              <a:solidFill>
                <a:schemeClr val="tx1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1600" b="1" i="1">
                <a:solidFill>
                  <a:schemeClr val="tx1"/>
                </a:solidFill>
                <a:latin typeface="TW Cen MT"/>
              </a:rPr>
              <a:t>echo "Rete  creata  con node1 e node2! 🚀"</a:t>
            </a:r>
            <a:endParaRPr lang="it-IT" sz="1600">
              <a:solidFill>
                <a:schemeClr val="tx1"/>
              </a:solidFill>
              <a:latin typeface="TW Cen MT"/>
            </a:endParaRPr>
          </a:p>
          <a:p>
            <a:endParaRPr lang="it-IT">
              <a:latin typeface="Tw Cen MT" panose="020B0602020104020603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5544A1-B707-0D54-603E-78EE9E9E682F}"/>
              </a:ext>
            </a:extLst>
          </p:cNvPr>
          <p:cNvSpPr txBox="1"/>
          <p:nvPr/>
        </p:nvSpPr>
        <p:spPr>
          <a:xfrm>
            <a:off x="932180" y="3883660"/>
            <a:ext cx="1020826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600" b="1" dirty="0" err="1">
                <a:latin typeface="Consolas"/>
              </a:rPr>
              <a:t>docker</a:t>
            </a:r>
            <a:r>
              <a:rPr lang="it-IT" sz="1600" b="1" dirty="0">
                <a:latin typeface="Consolas"/>
              </a:rPr>
              <a:t> </a:t>
            </a:r>
            <a:r>
              <a:rPr lang="it-IT" sz="1600" b="1" dirty="0" err="1">
                <a:latin typeface="Consolas"/>
              </a:rPr>
              <a:t>run</a:t>
            </a:r>
            <a:r>
              <a:rPr lang="it-IT" sz="1600" dirty="0">
                <a:ea typeface="+mn-lt"/>
                <a:cs typeface="+mn-lt"/>
              </a:rPr>
              <a:t>: Avvia un nuovo container.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>
                <a:latin typeface="Consolas"/>
              </a:rPr>
              <a:t>-d</a:t>
            </a:r>
            <a:r>
              <a:rPr lang="it-IT" sz="1600" dirty="0">
                <a:ea typeface="+mn-lt"/>
                <a:cs typeface="+mn-lt"/>
              </a:rPr>
              <a:t>: Esegue il container in </a:t>
            </a:r>
            <a:r>
              <a:rPr lang="it-IT" sz="1600" b="1" dirty="0">
                <a:ea typeface="+mn-lt"/>
                <a:cs typeface="+mn-lt"/>
              </a:rPr>
              <a:t>background</a:t>
            </a:r>
            <a:r>
              <a:rPr lang="it-IT" sz="1600" dirty="0">
                <a:ea typeface="+mn-lt"/>
                <a:cs typeface="+mn-lt"/>
              </a:rPr>
              <a:t> (modalità </a:t>
            </a:r>
            <a:r>
              <a:rPr lang="it-IT" sz="1600" dirty="0" err="1">
                <a:ea typeface="+mn-lt"/>
                <a:cs typeface="+mn-lt"/>
              </a:rPr>
              <a:t>detached</a:t>
            </a:r>
            <a:r>
              <a:rPr lang="it-IT" sz="1600" dirty="0">
                <a:ea typeface="+mn-lt"/>
                <a:cs typeface="+mn-lt"/>
              </a:rPr>
              <a:t>).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>
                <a:latin typeface="Consolas"/>
              </a:rPr>
              <a:t>--name node1</a:t>
            </a:r>
            <a:r>
              <a:rPr lang="it-IT" sz="1600" dirty="0">
                <a:ea typeface="+mn-lt"/>
                <a:cs typeface="+mn-lt"/>
              </a:rPr>
              <a:t>: Assegna il nome </a:t>
            </a:r>
            <a:r>
              <a:rPr lang="it-IT" sz="1600" dirty="0">
                <a:latin typeface="Consolas"/>
              </a:rPr>
              <a:t>node1</a:t>
            </a:r>
            <a:r>
              <a:rPr lang="it-IT" sz="1600" dirty="0">
                <a:ea typeface="+mn-lt"/>
                <a:cs typeface="+mn-lt"/>
              </a:rPr>
              <a:t> al container.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>
                <a:latin typeface="Consolas"/>
              </a:rPr>
              <a:t>--net </a:t>
            </a:r>
            <a:r>
              <a:rPr lang="it-IT" sz="1600" b="1" dirty="0" err="1">
                <a:latin typeface="Consolas"/>
              </a:rPr>
              <a:t>myvpn</a:t>
            </a:r>
            <a:r>
              <a:rPr lang="it-IT" sz="1600" dirty="0">
                <a:ea typeface="+mn-lt"/>
                <a:cs typeface="+mn-lt"/>
              </a:rPr>
              <a:t>: Connette il container alla rete Docker </a:t>
            </a:r>
            <a:r>
              <a:rPr lang="it-IT" sz="1600" dirty="0" err="1">
                <a:latin typeface="Consolas"/>
              </a:rPr>
              <a:t>myvpn</a:t>
            </a:r>
            <a:r>
              <a:rPr lang="it-IT" sz="1600" dirty="0">
                <a:ea typeface="+mn-lt"/>
                <a:cs typeface="+mn-lt"/>
              </a:rPr>
              <a:t> creata in precedenza.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>
                <a:latin typeface="Consolas"/>
              </a:rPr>
              <a:t>--</a:t>
            </a:r>
            <a:r>
              <a:rPr lang="it-IT" sz="1600" b="1" dirty="0" err="1">
                <a:latin typeface="Consolas"/>
              </a:rPr>
              <a:t>ip</a:t>
            </a:r>
            <a:r>
              <a:rPr lang="it-IT" sz="1600" b="1" dirty="0">
                <a:latin typeface="Consolas"/>
              </a:rPr>
              <a:t> 192.168.1.2</a:t>
            </a:r>
            <a:r>
              <a:rPr lang="it-IT" sz="1600" dirty="0">
                <a:ea typeface="+mn-lt"/>
                <a:cs typeface="+mn-lt"/>
              </a:rPr>
              <a:t>: Assegna al container l'indirizzo IP </a:t>
            </a:r>
            <a:r>
              <a:rPr lang="it-IT" sz="1600" b="1" dirty="0">
                <a:ea typeface="+mn-lt"/>
                <a:cs typeface="+mn-lt"/>
              </a:rPr>
              <a:t>statico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>
                <a:latin typeface="Consolas"/>
              </a:rPr>
              <a:t>192.168.1.2</a:t>
            </a:r>
            <a:r>
              <a:rPr lang="it-IT" sz="1600" dirty="0">
                <a:ea typeface="+mn-lt"/>
                <a:cs typeface="+mn-lt"/>
              </a:rPr>
              <a:t> all'interno della rete Docker.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>
                <a:latin typeface="Consolas"/>
              </a:rPr>
              <a:t>--</a:t>
            </a:r>
            <a:r>
              <a:rPr lang="it-IT" sz="1600" b="1" dirty="0" err="1">
                <a:latin typeface="Consolas"/>
              </a:rPr>
              <a:t>privileged</a:t>
            </a:r>
            <a:r>
              <a:rPr lang="it-IT" sz="1600" dirty="0">
                <a:ea typeface="+mn-lt"/>
                <a:cs typeface="+mn-lt"/>
              </a:rPr>
              <a:t>: Concede al container </a:t>
            </a:r>
            <a:r>
              <a:rPr lang="it-IT" sz="1600" b="1" dirty="0">
                <a:ea typeface="+mn-lt"/>
                <a:cs typeface="+mn-lt"/>
              </a:rPr>
              <a:t>privilegi elevati</a:t>
            </a:r>
            <a:r>
              <a:rPr lang="it-IT" sz="1600" dirty="0">
                <a:ea typeface="+mn-lt"/>
                <a:cs typeface="+mn-lt"/>
              </a:rPr>
              <a:t>, ovvero pieno accesso al sistema </a:t>
            </a:r>
            <a:r>
              <a:rPr lang="it-IT" sz="1600" dirty="0" err="1">
                <a:ea typeface="+mn-lt"/>
                <a:cs typeface="+mn-lt"/>
              </a:rPr>
              <a:t>host</a:t>
            </a:r>
            <a:r>
              <a:rPr lang="it-IT" sz="1600" dirty="0">
                <a:ea typeface="+mn-lt"/>
                <a:cs typeface="+mn-lt"/>
              </a:rPr>
              <a:t> (usato per operazioni di rete avanzate o modifiche al sistema operativo).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 err="1">
                <a:latin typeface="Consolas"/>
              </a:rPr>
              <a:t>ubuntu:latest</a:t>
            </a:r>
            <a:r>
              <a:rPr lang="it-IT" sz="1600" dirty="0">
                <a:ea typeface="+mn-lt"/>
                <a:cs typeface="+mn-lt"/>
              </a:rPr>
              <a:t>: Specifica l'immagine Docker da usare (</a:t>
            </a:r>
            <a:r>
              <a:rPr lang="it-IT" sz="1600" dirty="0" err="1">
                <a:latin typeface="Consolas"/>
              </a:rPr>
              <a:t>ubuntu</a:t>
            </a:r>
            <a:r>
              <a:rPr lang="it-IT" sz="1600" dirty="0">
                <a:ea typeface="+mn-lt"/>
                <a:cs typeface="+mn-lt"/>
              </a:rPr>
              <a:t> nella versione più recente).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 err="1">
                <a:latin typeface="Consolas"/>
              </a:rPr>
              <a:t>sleep</a:t>
            </a:r>
            <a:r>
              <a:rPr lang="it-IT" sz="1600" b="1" dirty="0">
                <a:latin typeface="Consolas"/>
              </a:rPr>
              <a:t> </a:t>
            </a:r>
            <a:r>
              <a:rPr lang="it-IT" sz="1600" b="1" dirty="0" err="1">
                <a:latin typeface="Consolas"/>
              </a:rPr>
              <a:t>infinity</a:t>
            </a:r>
            <a:r>
              <a:rPr lang="it-IT" sz="1600" dirty="0">
                <a:ea typeface="+mn-lt"/>
                <a:cs typeface="+mn-lt"/>
              </a:rPr>
              <a:t>: Mantiene il container in esecuzione </a:t>
            </a:r>
            <a:r>
              <a:rPr lang="it-IT" sz="1600" b="1" dirty="0">
                <a:ea typeface="+mn-lt"/>
                <a:cs typeface="+mn-lt"/>
              </a:rPr>
              <a:t>indefinitamente</a:t>
            </a:r>
            <a:r>
              <a:rPr lang="it-IT" sz="1600" dirty="0">
                <a:ea typeface="+mn-lt"/>
                <a:cs typeface="+mn-lt"/>
              </a:rPr>
              <a:t> eseguendo il comando </a:t>
            </a:r>
            <a:r>
              <a:rPr lang="it-IT" sz="1600" dirty="0" err="1">
                <a:latin typeface="Consolas"/>
              </a:rPr>
              <a:t>sleep</a:t>
            </a:r>
            <a:r>
              <a:rPr lang="it-IT" sz="1600" dirty="0">
                <a:latin typeface="Consolas"/>
              </a:rPr>
              <a:t> </a:t>
            </a:r>
            <a:r>
              <a:rPr lang="it-IT" sz="1600" dirty="0" err="1">
                <a:latin typeface="Consolas"/>
              </a:rPr>
              <a:t>infinity</a:t>
            </a:r>
            <a:r>
              <a:rPr lang="it-IT" sz="1600" dirty="0">
                <a:ea typeface="+mn-lt"/>
                <a:cs typeface="+mn-lt"/>
              </a:rPr>
              <a:t>. Senza questo, il container si fermerebbe subito dopo l'avvio.</a:t>
            </a:r>
            <a:endParaRPr lang="it-IT" sz="1600" dirty="0"/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232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DF1F68-7EB3-731E-E001-D395B5DD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-1242"/>
            <a:ext cx="11309403" cy="213897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>
                <a:latin typeface="TW Cen MT"/>
              </a:rPr>
              <a:t>Installazione dei comandi NECESSARI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7AB5FB-2CA4-BFE1-E460-BBE9A38D0D5E}"/>
              </a:ext>
            </a:extLst>
          </p:cNvPr>
          <p:cNvSpPr txBox="1"/>
          <p:nvPr/>
        </p:nvSpPr>
        <p:spPr>
          <a:xfrm>
            <a:off x="886011" y="1708917"/>
            <a:ext cx="99415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ea typeface="+mn-lt"/>
                <a:cs typeface="+mn-lt"/>
              </a:rPr>
              <a:t>Innanzitutto accediamo ai singoli nodi su due diversi terminali 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7BB54C-A80A-309B-0CBD-8660A8753503}"/>
              </a:ext>
            </a:extLst>
          </p:cNvPr>
          <p:cNvSpPr txBox="1"/>
          <p:nvPr/>
        </p:nvSpPr>
        <p:spPr>
          <a:xfrm>
            <a:off x="3488544" y="2540944"/>
            <a:ext cx="3049250" cy="14773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chemeClr val="tx1"/>
                </a:solidFill>
                <a:latin typeface="TW Cen MT"/>
              </a:rPr>
              <a:t>docker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exec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-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it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node1 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bash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</a:t>
            </a:r>
            <a:endParaRPr lang="it-IT">
              <a:solidFill>
                <a:schemeClr val="tx1"/>
              </a:solidFill>
              <a:latin typeface="Tw Cen MT" panose="020B0602020104020603"/>
            </a:endParaRPr>
          </a:p>
          <a:p>
            <a:endParaRPr lang="it-IT" b="1">
              <a:solidFill>
                <a:schemeClr val="tx1"/>
              </a:solidFill>
              <a:latin typeface="TW Cen MT"/>
            </a:endParaRPr>
          </a:p>
          <a:p>
            <a:r>
              <a:rPr lang="it-IT" b="1" err="1">
                <a:solidFill>
                  <a:schemeClr val="tx1"/>
                </a:solidFill>
                <a:latin typeface="TW Cen MT"/>
              </a:rPr>
              <a:t>docker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exec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-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it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node2 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bash</a:t>
            </a:r>
            <a:endParaRPr lang="it-IT" err="1">
              <a:solidFill>
                <a:schemeClr val="tx1"/>
              </a:solidFill>
            </a:endParaRPr>
          </a:p>
          <a:p>
            <a:endParaRPr lang="it-IT" b="1">
              <a:solidFill>
                <a:schemeClr val="tx1"/>
              </a:solidFill>
              <a:latin typeface="TW Cen MT"/>
            </a:endParaRPr>
          </a:p>
          <a:p>
            <a:endParaRPr lang="it-IT" b="1">
              <a:solidFill>
                <a:schemeClr val="tx1"/>
              </a:solidFill>
              <a:latin typeface="TW Cen M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58588A-AB76-AFBC-66FD-6221EE826325}"/>
              </a:ext>
            </a:extLst>
          </p:cNvPr>
          <p:cNvSpPr txBox="1"/>
          <p:nvPr/>
        </p:nvSpPr>
        <p:spPr>
          <a:xfrm>
            <a:off x="1700384" y="4735503"/>
            <a:ext cx="7103090" cy="14773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b="1">
              <a:solidFill>
                <a:schemeClr val="tx1"/>
              </a:solidFill>
              <a:latin typeface="TW Cen MT"/>
            </a:endParaRPr>
          </a:p>
          <a:p>
            <a:endParaRPr lang="it-IT" b="1">
              <a:solidFill>
                <a:schemeClr val="tx1"/>
              </a:solidFill>
              <a:latin typeface="TW Cen MT"/>
            </a:endParaRPr>
          </a:p>
          <a:p>
            <a:r>
              <a:rPr lang="it-IT" b="1" err="1">
                <a:solidFill>
                  <a:schemeClr val="tx1"/>
                </a:solidFill>
                <a:latin typeface="TW Cen MT"/>
              </a:rPr>
              <a:t>apt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update &amp;&amp; 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apt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install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-y 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strongswan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iproute2 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iputils-ping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tcpdump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</a:t>
            </a:r>
            <a:endParaRPr lang="it-IT">
              <a:solidFill>
                <a:schemeClr val="tx1"/>
              </a:solidFill>
              <a:latin typeface="TW Cen MT"/>
            </a:endParaRPr>
          </a:p>
          <a:p>
            <a:endParaRPr lang="it-IT" b="1">
              <a:solidFill>
                <a:schemeClr val="tx1"/>
              </a:solidFill>
              <a:latin typeface="TW Cen MT"/>
            </a:endParaRPr>
          </a:p>
          <a:p>
            <a:r>
              <a:rPr lang="it-IT" b="1" err="1">
                <a:solidFill>
                  <a:schemeClr val="tx1"/>
                </a:solidFill>
                <a:latin typeface="TW Cen MT"/>
              </a:rPr>
              <a:t>apt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update &amp;&amp; 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apt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install</a:t>
            </a:r>
            <a:r>
              <a:rPr lang="it-IT" b="1">
                <a:solidFill>
                  <a:schemeClr val="tx1"/>
                </a:solidFill>
                <a:latin typeface="TW Cen MT"/>
              </a:rPr>
              <a:t> -y nano</a:t>
            </a:r>
            <a:endParaRPr lang="en-US">
              <a:solidFill>
                <a:schemeClr val="tx1"/>
              </a:solidFill>
              <a:latin typeface="TW Cen M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427B3A1-256A-4F66-E9A7-8D7C5B1E1B13}"/>
              </a:ext>
            </a:extLst>
          </p:cNvPr>
          <p:cNvSpPr txBox="1"/>
          <p:nvPr/>
        </p:nvSpPr>
        <p:spPr>
          <a:xfrm>
            <a:off x="746760" y="4089399"/>
            <a:ext cx="7264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TW Cen MT"/>
              </a:rPr>
              <a:t>Successivamente  installiamo per ciascuno di essi i comandi necessari:</a:t>
            </a:r>
            <a:endParaRPr lang="it-IT">
              <a:solidFill>
                <a:srgbClr val="000000"/>
              </a:solidFill>
              <a:latin typeface="TW Cen MT"/>
            </a:endParaRPr>
          </a:p>
          <a:p>
            <a:pPr algn="l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646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E08AE-D01F-AE0B-E094-8FEB3D1A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Risultato creazione rete </a:t>
            </a:r>
            <a:r>
              <a:rPr lang="it-IT" err="1"/>
              <a:t>docker</a:t>
            </a:r>
            <a:r>
              <a:rPr lang="it-IT"/>
              <a:t> e container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70B8B2-F3CA-7568-0280-5B6951D6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28" y="2554725"/>
            <a:ext cx="10787987" cy="21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4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F774DF-FDFA-5DBA-B16C-47B60FAB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573" y="323878"/>
            <a:ext cx="11074398" cy="1478570"/>
          </a:xfrm>
        </p:spPr>
        <p:txBody>
          <a:bodyPr/>
          <a:lstStyle/>
          <a:p>
            <a:r>
              <a:rPr lang="it-IT">
                <a:latin typeface="TW Cen MT"/>
              </a:rPr>
              <a:t>Configurazione dei Nodi </a:t>
            </a:r>
            <a:br>
              <a:rPr lang="it-IT">
                <a:latin typeface="TW Cen MT"/>
              </a:rPr>
            </a:br>
            <a:r>
              <a:rPr lang="it-IT">
                <a:latin typeface="TW Cen MT"/>
              </a:rPr>
              <a:t>e della chiave </a:t>
            </a:r>
            <a:r>
              <a:rPr lang="it-IT" err="1">
                <a:latin typeface="TW Cen MT"/>
              </a:rPr>
              <a:t>pre</a:t>
            </a:r>
            <a:r>
              <a:rPr lang="it-IT">
                <a:latin typeface="TW Cen MT"/>
              </a:rPr>
              <a:t>-condivisa</a:t>
            </a:r>
            <a:endParaRPr lang="it-IT"/>
          </a:p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38039A-13C8-AAA1-48D6-952BF6C8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12" y="1609407"/>
            <a:ext cx="3992879" cy="1276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800">
                <a:ea typeface="+mn-lt"/>
                <a:cs typeface="+mn-lt"/>
              </a:rPr>
              <a:t>Nel container node1, modifichiamo il file </a:t>
            </a:r>
            <a:r>
              <a:rPr lang="it-IT" sz="1800" b="1">
                <a:ea typeface="+mn-lt"/>
                <a:cs typeface="+mn-lt"/>
              </a:rPr>
              <a:t>/</a:t>
            </a:r>
            <a:r>
              <a:rPr lang="it-IT" sz="1800" b="1" err="1">
                <a:ea typeface="+mn-lt"/>
                <a:cs typeface="+mn-lt"/>
              </a:rPr>
              <a:t>etc</a:t>
            </a:r>
            <a:r>
              <a:rPr lang="it-IT" sz="1800" b="1">
                <a:ea typeface="+mn-lt"/>
                <a:cs typeface="+mn-lt"/>
              </a:rPr>
              <a:t>/</a:t>
            </a:r>
            <a:r>
              <a:rPr lang="it-IT" sz="1800" b="1" err="1">
                <a:ea typeface="+mn-lt"/>
                <a:cs typeface="+mn-lt"/>
              </a:rPr>
              <a:t>ipsec.conf</a:t>
            </a:r>
            <a:r>
              <a:rPr lang="it-IT" sz="1800">
                <a:ea typeface="+mn-lt"/>
                <a:cs typeface="+mn-lt"/>
              </a:rPr>
              <a:t>:</a:t>
            </a:r>
            <a:endParaRPr lang="it-IT" sz="1800"/>
          </a:p>
          <a:p>
            <a:pPr marL="0" indent="0">
              <a:buNone/>
            </a:pPr>
            <a:endParaRPr lang="it-IT" sz="1800" b="1"/>
          </a:p>
          <a:p>
            <a:pPr marL="0" indent="0">
              <a:buNone/>
            </a:pPr>
            <a:endParaRPr lang="it-IT" sz="1800"/>
          </a:p>
          <a:p>
            <a:pPr marL="0" indent="0">
              <a:buNone/>
            </a:pPr>
            <a:endParaRPr lang="it-IT" sz="1800">
              <a:latin typeface="TW Cen MT"/>
            </a:endParaRPr>
          </a:p>
          <a:p>
            <a:pPr marL="0" indent="0">
              <a:buNone/>
            </a:pP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E1FCCF-36B0-A36C-B4A8-BB4BDD9CEB49}"/>
              </a:ext>
            </a:extLst>
          </p:cNvPr>
          <p:cNvSpPr txBox="1"/>
          <p:nvPr/>
        </p:nvSpPr>
        <p:spPr>
          <a:xfrm>
            <a:off x="1151744" y="3729664"/>
            <a:ext cx="239901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chemeClr val="tx1"/>
                </a:solidFill>
                <a:latin typeface="TW Cen MT"/>
              </a:rPr>
              <a:t>nano /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etc</a:t>
            </a:r>
            <a:r>
              <a:rPr lang="it-IT" b="1">
                <a:solidFill>
                  <a:schemeClr val="tx1"/>
                </a:solidFill>
                <a:latin typeface="TW Cen MT"/>
              </a:rPr>
              <a:t>/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ipsec.conf</a:t>
            </a:r>
            <a:endParaRPr lang="it-IT" err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59DFB8-8BA2-E0B2-94A2-E5FCD2FA374E}"/>
              </a:ext>
            </a:extLst>
          </p:cNvPr>
          <p:cNvSpPr txBox="1"/>
          <p:nvPr/>
        </p:nvSpPr>
        <p:spPr>
          <a:xfrm>
            <a:off x="5661771" y="1613120"/>
            <a:ext cx="37598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Aggiungendo :</a:t>
            </a:r>
            <a:endParaRPr lang="it-IT" sz="16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163A52-A984-6A68-F0A4-4DDE6C00C7F4}"/>
              </a:ext>
            </a:extLst>
          </p:cNvPr>
          <p:cNvSpPr txBox="1"/>
          <p:nvPr/>
        </p:nvSpPr>
        <p:spPr>
          <a:xfrm>
            <a:off x="5657042" y="1977286"/>
            <a:ext cx="4765407" cy="42780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err="1">
                <a:solidFill>
                  <a:schemeClr val="tx1"/>
                </a:solidFill>
                <a:latin typeface="TW Cen MT"/>
              </a:rPr>
              <a:t>config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 setup</a:t>
            </a:r>
            <a:endParaRPr lang="en-US" sz="1600">
              <a:solidFill>
                <a:schemeClr val="tx1"/>
              </a:solidFill>
              <a:latin typeface="TW Cen MT"/>
            </a:endParaRP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charondebug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="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all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"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uniqueids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=yes</a:t>
            </a:r>
          </a:p>
          <a:p>
            <a:endParaRPr lang="it-IT" sz="1600">
              <a:solidFill>
                <a:schemeClr val="tx1"/>
              </a:solidFill>
              <a:latin typeface="TW Cen MT"/>
            </a:endParaRPr>
          </a:p>
          <a:p>
            <a:r>
              <a:rPr lang="it-IT" sz="1600" err="1">
                <a:solidFill>
                  <a:schemeClr val="tx1"/>
                </a:solidFill>
                <a:latin typeface="TW Cen MT"/>
              </a:rPr>
              <a:t>conn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 ikev2-vpn</a:t>
            </a:r>
            <a:endParaRPr lang="it-IT">
              <a:solidFill>
                <a:schemeClr val="tx1"/>
              </a:solidFill>
            </a:endParaRP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auto=start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left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=192.168.1.2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leftid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=@node1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leftsubnet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=192.168.1.0/24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leftauth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psk</a:t>
            </a:r>
            <a:endParaRPr lang="it-IT" sz="1600">
              <a:solidFill>
                <a:schemeClr val="tx1"/>
              </a:solidFill>
              <a:latin typeface="TW Cen MT"/>
            </a:endParaRP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right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=192.168.1.3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rightid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=@node2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rightsubnet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=192.168.1.0/24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rightauth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psk</a:t>
            </a:r>
            <a:endParaRPr lang="it-IT" sz="1600">
              <a:solidFill>
                <a:schemeClr val="tx1"/>
              </a:solidFill>
              <a:latin typeface="TW Cen MT"/>
            </a:endParaRP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ike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=aes256-sha2_256-modp2048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esp=aes256-sha2_256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keyexchange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=ikev2</a:t>
            </a:r>
          </a:p>
        </p:txBody>
      </p:sp>
    </p:spTree>
    <p:extLst>
      <p:ext uri="{BB962C8B-B14F-4D97-AF65-F5344CB8AC3E}">
        <p14:creationId xmlns:p14="http://schemas.microsoft.com/office/powerpoint/2010/main" val="150180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1DAFED-82B9-0200-1475-394C9BB7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0998"/>
            <a:ext cx="9905998" cy="1478570"/>
          </a:xfrm>
        </p:spPr>
        <p:txBody>
          <a:bodyPr/>
          <a:lstStyle/>
          <a:p>
            <a:r>
              <a:rPr lang="it-IT">
                <a:latin typeface="TW Cen MT"/>
              </a:rPr>
              <a:t>Configurazione dei Nodi </a:t>
            </a:r>
            <a:br>
              <a:rPr lang="it-IT">
                <a:latin typeface="TW Cen MT"/>
              </a:rPr>
            </a:br>
            <a:r>
              <a:rPr lang="it-IT">
                <a:latin typeface="TW Cen MT"/>
              </a:rPr>
              <a:t>e della chiave </a:t>
            </a:r>
            <a:r>
              <a:rPr lang="it-IT" err="1">
                <a:latin typeface="TW Cen MT"/>
              </a:rPr>
              <a:t>pre</a:t>
            </a:r>
            <a:r>
              <a:rPr lang="it-IT">
                <a:latin typeface="TW Cen MT"/>
              </a:rPr>
              <a:t>-condivisa(2)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436471-037D-95EE-625A-7D13225C0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842" y="1618683"/>
            <a:ext cx="5637032" cy="22195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it-IT" sz="1600" b="1">
                <a:ea typeface="+mn-lt"/>
                <a:cs typeface="+mn-lt"/>
              </a:rPr>
              <a:t>Sezione </a:t>
            </a:r>
            <a:r>
              <a:rPr lang="it-IT" sz="1600" b="1">
                <a:latin typeface="Consolas"/>
              </a:rPr>
              <a:t>[</a:t>
            </a:r>
            <a:r>
              <a:rPr lang="it-IT" sz="1600" b="1" err="1">
                <a:latin typeface="Consolas"/>
              </a:rPr>
              <a:t>conn</a:t>
            </a:r>
            <a:r>
              <a:rPr lang="it-IT" sz="1600" b="1">
                <a:latin typeface="Consolas"/>
              </a:rPr>
              <a:t> ikev2-vpn]</a:t>
            </a:r>
          </a:p>
          <a:p>
            <a:r>
              <a:rPr lang="it-IT" sz="1600" b="1" err="1">
                <a:latin typeface="TW Cen MT"/>
              </a:rPr>
              <a:t>charondebug</a:t>
            </a:r>
            <a:r>
              <a:rPr lang="it-IT" sz="1600" b="1">
                <a:latin typeface="TW Cen MT"/>
              </a:rPr>
              <a:t>="</a:t>
            </a:r>
            <a:r>
              <a:rPr lang="it-IT" sz="1600" b="1" err="1">
                <a:latin typeface="TW Cen MT"/>
              </a:rPr>
              <a:t>all</a:t>
            </a:r>
            <a:r>
              <a:rPr lang="it-IT" sz="1600" b="1">
                <a:latin typeface="TW Cen MT"/>
              </a:rPr>
              <a:t>"</a:t>
            </a:r>
            <a:r>
              <a:rPr lang="it-IT" sz="1600">
                <a:latin typeface="TW Cen MT"/>
                <a:ea typeface="+mn-lt"/>
                <a:cs typeface="+mn-lt"/>
              </a:rPr>
              <a:t> → Abilita il </a:t>
            </a:r>
            <a:r>
              <a:rPr lang="it-IT" sz="1600" b="1">
                <a:latin typeface="TW Cen MT"/>
                <a:ea typeface="+mn-lt"/>
                <a:cs typeface="+mn-lt"/>
              </a:rPr>
              <a:t>debug completo</a:t>
            </a:r>
            <a:r>
              <a:rPr lang="it-IT" sz="1600">
                <a:latin typeface="TW Cen MT"/>
                <a:ea typeface="+mn-lt"/>
                <a:cs typeface="+mn-lt"/>
              </a:rPr>
              <a:t> per il demone </a:t>
            </a:r>
            <a:r>
              <a:rPr lang="it-IT" sz="1600" err="1">
                <a:latin typeface="TW Cen MT"/>
                <a:ea typeface="+mn-lt"/>
                <a:cs typeface="+mn-lt"/>
              </a:rPr>
              <a:t>Charon</a:t>
            </a:r>
            <a:r>
              <a:rPr lang="it-IT" sz="1600">
                <a:latin typeface="TW Cen MT"/>
                <a:ea typeface="+mn-lt"/>
                <a:cs typeface="+mn-lt"/>
              </a:rPr>
              <a:t> (responsabile della gestione delle connessioni </a:t>
            </a:r>
            <a:r>
              <a:rPr lang="it-IT" sz="1600" err="1">
                <a:latin typeface="TW Cen MT"/>
                <a:ea typeface="+mn-lt"/>
                <a:cs typeface="+mn-lt"/>
              </a:rPr>
              <a:t>IPsec</a:t>
            </a:r>
            <a:r>
              <a:rPr lang="it-IT" sz="1600">
                <a:latin typeface="TW Cen MT"/>
                <a:ea typeface="+mn-lt"/>
                <a:cs typeface="+mn-lt"/>
              </a:rPr>
              <a:t>).</a:t>
            </a:r>
            <a:endParaRPr lang="it-IT" sz="1600">
              <a:latin typeface="TW Cen MT"/>
            </a:endParaRPr>
          </a:p>
          <a:p>
            <a:r>
              <a:rPr lang="it-IT" sz="1600" b="1" err="1">
                <a:latin typeface="TW Cen MT"/>
              </a:rPr>
              <a:t>uniqueids</a:t>
            </a:r>
            <a:r>
              <a:rPr lang="it-IT" sz="1600" b="1">
                <a:latin typeface="TW Cen MT"/>
              </a:rPr>
              <a:t>=yes</a:t>
            </a:r>
            <a:r>
              <a:rPr lang="it-IT" sz="1600">
                <a:latin typeface="TW Cen MT"/>
                <a:ea typeface="+mn-lt"/>
                <a:cs typeface="+mn-lt"/>
              </a:rPr>
              <a:t> → Evita connessioni duplicate con lo stesso identificatore. Se un dispositivo si riconnette, la sessione precedente viene chiusa.</a:t>
            </a:r>
            <a:endParaRPr lang="it-IT" sz="1600">
              <a:latin typeface="TW Cen MT"/>
            </a:endParaRPr>
          </a:p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1658D7-05F2-1EAA-6CB6-A6917D7DE3C7}"/>
              </a:ext>
            </a:extLst>
          </p:cNvPr>
          <p:cNvSpPr txBox="1"/>
          <p:nvPr/>
        </p:nvSpPr>
        <p:spPr>
          <a:xfrm>
            <a:off x="919832" y="1492256"/>
            <a:ext cx="4765407" cy="45243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err="1">
                <a:solidFill>
                  <a:schemeClr val="tx1"/>
                </a:solidFill>
                <a:latin typeface="TW Cen MT"/>
              </a:rPr>
              <a:t>config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 setup</a:t>
            </a:r>
            <a:endParaRPr lang="en-US" sz="1600">
              <a:solidFill>
                <a:schemeClr val="tx1"/>
              </a:solidFill>
              <a:latin typeface="TW Cen MT"/>
            </a:endParaRP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charondebug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="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all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"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uniqueids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=yes</a:t>
            </a:r>
          </a:p>
          <a:p>
            <a:endParaRPr lang="it-IT" sz="1600">
              <a:solidFill>
                <a:schemeClr val="tx1"/>
              </a:solidFill>
              <a:latin typeface="TW Cen MT"/>
            </a:endParaRPr>
          </a:p>
          <a:p>
            <a:r>
              <a:rPr lang="it-IT" sz="1600" err="1">
                <a:solidFill>
                  <a:schemeClr val="tx1"/>
                </a:solidFill>
                <a:latin typeface="TW Cen MT"/>
              </a:rPr>
              <a:t>conn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 ikev2-vpn</a:t>
            </a:r>
            <a:endParaRPr lang="it-IT">
              <a:solidFill>
                <a:schemeClr val="tx1"/>
              </a:solidFill>
            </a:endParaRP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auto=start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left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=192.168.1.2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leftid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=@node1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leftsubnet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=192.168.1.0/24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leftauth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psk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right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=192.168.1.3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rightid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=@node2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rightsubnet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=192.168.1.0/24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rightauth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psk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ike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=aes256-sha2_256-modp2048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esp=aes256-sha2_256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keyexchange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=ikev2</a:t>
            </a:r>
          </a:p>
          <a:p>
            <a:r>
              <a:rPr lang="it-IT" sz="1600">
                <a:solidFill>
                  <a:schemeClr val="tx1"/>
                </a:solidFill>
                <a:latin typeface="TW Cen MT"/>
              </a:rPr>
              <a:t>  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022A1A-9846-9FC5-05D0-95BAFD3CA642}"/>
              </a:ext>
            </a:extLst>
          </p:cNvPr>
          <p:cNvSpPr txBox="1"/>
          <p:nvPr/>
        </p:nvSpPr>
        <p:spPr>
          <a:xfrm>
            <a:off x="5939735" y="4242351"/>
            <a:ext cx="5219700" cy="18049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1600" b="1">
                <a:ea typeface="+mn-lt"/>
                <a:cs typeface="+mn-lt"/>
              </a:rPr>
              <a:t>Parametri generali</a:t>
            </a:r>
            <a:endParaRPr lang="it-IT" sz="1600" b="1">
              <a:latin typeface="Consolas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it-IT" sz="1600" b="1">
                <a:latin typeface="TW Cen MT"/>
              </a:rPr>
              <a:t>auto=start</a:t>
            </a:r>
            <a:r>
              <a:rPr lang="it-IT" sz="1600">
                <a:latin typeface="TW Cen MT"/>
              </a:rPr>
              <a:t> → La connessione viene avviata automaticamente all'avvio del servizio.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it-IT" sz="1600" b="1" err="1">
                <a:latin typeface="TW Cen MT"/>
              </a:rPr>
              <a:t>keyexchange</a:t>
            </a:r>
            <a:r>
              <a:rPr lang="it-IT" sz="1600" b="1">
                <a:latin typeface="TW Cen MT"/>
              </a:rPr>
              <a:t>=ikev2</a:t>
            </a:r>
            <a:r>
              <a:rPr lang="it-IT" sz="1600">
                <a:latin typeface="TW Cen MT"/>
              </a:rPr>
              <a:t> → Specifica l'uso di </a:t>
            </a:r>
            <a:r>
              <a:rPr lang="it-IT" sz="1600" b="1">
                <a:latin typeface="TW Cen MT"/>
              </a:rPr>
              <a:t>IKEv2</a:t>
            </a:r>
            <a:r>
              <a:rPr lang="it-IT" sz="1600">
                <a:latin typeface="TW Cen MT"/>
              </a:rPr>
              <a:t> come protocollo di scambio chiavi.</a:t>
            </a:r>
          </a:p>
        </p:txBody>
      </p:sp>
    </p:spTree>
    <p:extLst>
      <p:ext uri="{BB962C8B-B14F-4D97-AF65-F5344CB8AC3E}">
        <p14:creationId xmlns:p14="http://schemas.microsoft.com/office/powerpoint/2010/main" val="301931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D2CEB-7459-A68C-4672-F1FAEB8DB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E10A48-2218-B387-F4A5-B66386F5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0998"/>
            <a:ext cx="9905998" cy="1478570"/>
          </a:xfrm>
        </p:spPr>
        <p:txBody>
          <a:bodyPr/>
          <a:lstStyle/>
          <a:p>
            <a:r>
              <a:rPr lang="it-IT">
                <a:latin typeface="TW Cen MT"/>
              </a:rPr>
              <a:t>Configurazione dei Nodi </a:t>
            </a:r>
            <a:br>
              <a:rPr lang="it-IT">
                <a:latin typeface="TW Cen MT"/>
              </a:rPr>
            </a:br>
            <a:r>
              <a:rPr lang="it-IT">
                <a:latin typeface="TW Cen MT"/>
              </a:rPr>
              <a:t>e della chiave </a:t>
            </a:r>
            <a:r>
              <a:rPr lang="it-IT" err="1">
                <a:latin typeface="TW Cen MT"/>
              </a:rPr>
              <a:t>pre</a:t>
            </a:r>
            <a:r>
              <a:rPr lang="it-IT">
                <a:latin typeface="TW Cen MT"/>
              </a:rPr>
              <a:t>-condivisa(3)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BBE512-A362-81C5-08B0-58540B03E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3367" y="3997007"/>
            <a:ext cx="6002792" cy="27072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it-IT" sz="1600" b="1">
                <a:ea typeface="+mn-lt"/>
                <a:cs typeface="+mn-lt"/>
              </a:rPr>
              <a:t>Configurazione del lato destro(Node2)</a:t>
            </a:r>
            <a:endParaRPr lang="it-IT" sz="1600" b="1">
              <a:latin typeface="Consolas"/>
            </a:endParaRPr>
          </a:p>
          <a:p>
            <a:r>
              <a:rPr lang="it-IT" sz="1600" b="1" err="1">
                <a:latin typeface="Consolas"/>
              </a:rPr>
              <a:t>right</a:t>
            </a:r>
            <a:r>
              <a:rPr lang="it-IT" sz="1600" b="1">
                <a:latin typeface="Consolas"/>
                <a:ea typeface="+mn-lt"/>
                <a:cs typeface="+mn-lt"/>
              </a:rPr>
              <a:t>=192.168.1.3</a:t>
            </a:r>
            <a:r>
              <a:rPr lang="it-IT" sz="1600">
                <a:ea typeface="+mn-lt"/>
                <a:cs typeface="+mn-lt"/>
              </a:rPr>
              <a:t> → L'indirizzo IP del nodo destro (</a:t>
            </a:r>
            <a:r>
              <a:rPr lang="it-IT" sz="1600">
                <a:latin typeface="Consolas"/>
                <a:ea typeface="+mn-lt"/>
                <a:cs typeface="+mn-lt"/>
              </a:rPr>
              <a:t>node2</a:t>
            </a:r>
            <a:r>
              <a:rPr lang="it-IT" sz="1600">
                <a:ea typeface="+mn-lt"/>
                <a:cs typeface="+mn-lt"/>
              </a:rPr>
              <a:t>).</a:t>
            </a:r>
            <a:endParaRPr lang="it-IT" sz="1600"/>
          </a:p>
          <a:p>
            <a:r>
              <a:rPr lang="it-IT" sz="1600" b="1" err="1">
                <a:latin typeface="Consolas"/>
              </a:rPr>
              <a:t>rightid</a:t>
            </a:r>
            <a:r>
              <a:rPr lang="it-IT" sz="1600" b="1">
                <a:latin typeface="Consolas"/>
              </a:rPr>
              <a:t>=@node2</a:t>
            </a:r>
            <a:r>
              <a:rPr lang="it-IT" sz="1600">
                <a:ea typeface="+mn-lt"/>
                <a:cs typeface="+mn-lt"/>
              </a:rPr>
              <a:t> → L'identificatore per la VPN.</a:t>
            </a:r>
            <a:endParaRPr lang="it-IT" sz="1600"/>
          </a:p>
          <a:p>
            <a:r>
              <a:rPr lang="it-IT" sz="1600" b="1" err="1">
                <a:latin typeface="Consolas"/>
              </a:rPr>
              <a:t>rightsubnet</a:t>
            </a:r>
            <a:r>
              <a:rPr lang="it-IT" sz="1600" b="1">
                <a:latin typeface="Consolas"/>
              </a:rPr>
              <a:t>=192.168.1.0/24</a:t>
            </a:r>
            <a:r>
              <a:rPr lang="it-IT" sz="1600">
                <a:ea typeface="+mn-lt"/>
                <a:cs typeface="+mn-lt"/>
              </a:rPr>
              <a:t> → Definisce la sottorete accessibile dal nodo destro.</a:t>
            </a:r>
          </a:p>
          <a:p>
            <a:r>
              <a:rPr lang="it-IT" sz="1600" b="1" err="1">
                <a:latin typeface="Consolas"/>
                <a:ea typeface="+mn-lt"/>
                <a:cs typeface="+mn-lt"/>
              </a:rPr>
              <a:t>rightauth</a:t>
            </a:r>
            <a:r>
              <a:rPr lang="it-IT" sz="1600" b="1">
                <a:latin typeface="Consolas"/>
                <a:ea typeface="+mn-lt"/>
                <a:cs typeface="+mn-lt"/>
              </a:rPr>
              <a:t>=</a:t>
            </a:r>
            <a:r>
              <a:rPr lang="it-IT" sz="1600" b="1" err="1">
                <a:latin typeface="Consolas"/>
                <a:ea typeface="+mn-lt"/>
                <a:cs typeface="+mn-lt"/>
              </a:rPr>
              <a:t>psk</a:t>
            </a:r>
            <a:r>
              <a:rPr lang="it-IT" sz="1600">
                <a:ea typeface="+mn-lt"/>
                <a:cs typeface="+mn-lt"/>
              </a:rPr>
              <a:t> → L'autenticazione usa </a:t>
            </a:r>
            <a:r>
              <a:rPr lang="it-IT" sz="1600" b="1" err="1">
                <a:ea typeface="+mn-lt"/>
                <a:cs typeface="+mn-lt"/>
              </a:rPr>
              <a:t>pre-shared</a:t>
            </a:r>
            <a:r>
              <a:rPr lang="it-IT" sz="1600" b="1">
                <a:ea typeface="+mn-lt"/>
                <a:cs typeface="+mn-lt"/>
              </a:rPr>
              <a:t> key (PSK)</a:t>
            </a:r>
            <a:r>
              <a:rPr lang="it-IT" sz="1600">
                <a:ea typeface="+mn-lt"/>
                <a:cs typeface="+mn-lt"/>
              </a:rPr>
              <a:t>.</a:t>
            </a:r>
            <a:endParaRPr lang="it-IT" sz="1600"/>
          </a:p>
          <a:p>
            <a:endParaRPr lang="it-IT" sz="1400"/>
          </a:p>
          <a:p>
            <a:endParaRPr lang="it-IT" sz="1800"/>
          </a:p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A022362-0053-6BAE-10D3-49BF52991C07}"/>
              </a:ext>
            </a:extLst>
          </p:cNvPr>
          <p:cNvSpPr txBox="1"/>
          <p:nvPr/>
        </p:nvSpPr>
        <p:spPr>
          <a:xfrm>
            <a:off x="665832" y="1614176"/>
            <a:ext cx="4765407" cy="45243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dirty="0" err="1">
                <a:solidFill>
                  <a:schemeClr val="tx1"/>
                </a:solidFill>
                <a:latin typeface="TW Cen MT"/>
              </a:rPr>
              <a:t>config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 setup</a:t>
            </a:r>
            <a:endParaRPr lang="en-US" sz="1600" dirty="0">
              <a:solidFill>
                <a:schemeClr val="tx1"/>
              </a:solidFill>
              <a:latin typeface="TW Cen MT"/>
            </a:endParaRP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charondebug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="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all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"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uniqueids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=yes</a:t>
            </a:r>
          </a:p>
          <a:p>
            <a:endParaRPr lang="it-IT" sz="1600" dirty="0">
              <a:solidFill>
                <a:schemeClr val="tx1"/>
              </a:solidFill>
              <a:latin typeface="TW Cen MT"/>
            </a:endParaRPr>
          </a:p>
          <a:p>
            <a:r>
              <a:rPr lang="it-IT" sz="1600" dirty="0" err="1">
                <a:solidFill>
                  <a:schemeClr val="tx1"/>
                </a:solidFill>
                <a:latin typeface="TW Cen MT"/>
              </a:rPr>
              <a:t>conn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 ikev2-vpn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auto=start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left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=192.168.1.2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leftid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=@node1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leftsubnet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=192.168.1.0/24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leftauth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psk</a:t>
            </a:r>
            <a:endParaRPr lang="it-IT" sz="1600" dirty="0">
              <a:solidFill>
                <a:schemeClr val="tx1"/>
              </a:solidFill>
              <a:latin typeface="TW Cen MT"/>
            </a:endParaRP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right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=192.168.1.3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rightid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=@node2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rightsubnet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=192.168.1.0/24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rightauth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psk</a:t>
            </a:r>
            <a:endParaRPr lang="it-IT" sz="1600" dirty="0">
              <a:solidFill>
                <a:schemeClr val="tx1"/>
              </a:solidFill>
              <a:latin typeface="TW Cen MT"/>
            </a:endParaRP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ike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=aes256-sha2_256-modp2048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esp=aes256-sha2_256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keyexchange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=ikev2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7BCA15F-F4EC-B378-92C2-78631B8DEBDA}"/>
              </a:ext>
            </a:extLst>
          </p:cNvPr>
          <p:cNvSpPr txBox="1">
            <a:spLocks/>
          </p:cNvSpPr>
          <p:nvPr/>
        </p:nvSpPr>
        <p:spPr>
          <a:xfrm>
            <a:off x="5640967" y="1335087"/>
            <a:ext cx="6297432" cy="2697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600" b="1" dirty="0">
                <a:ea typeface="+mn-lt"/>
                <a:cs typeface="+mn-lt"/>
              </a:rPr>
              <a:t>Configurazione del lato sinistro(Node1)</a:t>
            </a:r>
            <a:endParaRPr lang="it-IT" sz="1600" b="1" dirty="0">
              <a:latin typeface="Consolas"/>
            </a:endParaRPr>
          </a:p>
          <a:p>
            <a:pPr>
              <a:buFont typeface="Arial"/>
              <a:buChar char="•"/>
            </a:pPr>
            <a:r>
              <a:rPr lang="it-IT" sz="1600" b="1" dirty="0" err="1">
                <a:latin typeface="Consolas"/>
                <a:ea typeface="+mn-lt"/>
                <a:cs typeface="+mn-lt"/>
              </a:rPr>
              <a:t>left</a:t>
            </a:r>
            <a:r>
              <a:rPr lang="it-IT" sz="1600" b="1" dirty="0">
                <a:latin typeface="Consolas"/>
                <a:ea typeface="+mn-lt"/>
                <a:cs typeface="+mn-lt"/>
              </a:rPr>
              <a:t>=192.168.1.2</a:t>
            </a:r>
            <a:r>
              <a:rPr lang="it-IT" sz="1600" dirty="0">
                <a:ea typeface="+mn-lt"/>
                <a:cs typeface="+mn-lt"/>
              </a:rPr>
              <a:t> → L'indirizzo IP del nodo sinistro (</a:t>
            </a:r>
            <a:r>
              <a:rPr lang="it-IT" sz="1600" dirty="0">
                <a:latin typeface="Consolas"/>
                <a:ea typeface="+mn-lt"/>
                <a:cs typeface="+mn-lt"/>
              </a:rPr>
              <a:t>node1</a:t>
            </a:r>
            <a:r>
              <a:rPr lang="it-IT" sz="1600" dirty="0">
                <a:ea typeface="+mn-lt"/>
                <a:cs typeface="+mn-lt"/>
              </a:rPr>
              <a:t>).</a:t>
            </a:r>
            <a:endParaRPr lang="it-IT" sz="1600" dirty="0"/>
          </a:p>
          <a:p>
            <a:pPr>
              <a:buFont typeface="Arial"/>
              <a:buChar char="•"/>
            </a:pPr>
            <a:r>
              <a:rPr lang="it-IT" sz="1600" b="1" dirty="0" err="1">
                <a:latin typeface="Consolas"/>
                <a:ea typeface="+mn-lt"/>
                <a:cs typeface="+mn-lt"/>
              </a:rPr>
              <a:t>leftid</a:t>
            </a:r>
            <a:r>
              <a:rPr lang="it-IT" sz="1600" b="1" dirty="0">
                <a:latin typeface="Consolas"/>
                <a:ea typeface="+mn-lt"/>
                <a:cs typeface="+mn-lt"/>
              </a:rPr>
              <a:t>=@node1</a:t>
            </a:r>
            <a:r>
              <a:rPr lang="it-IT" sz="1600" dirty="0">
                <a:ea typeface="+mn-lt"/>
                <a:cs typeface="+mn-lt"/>
              </a:rPr>
              <a:t> → L'identificatore per la VPN (potrebbe essere anche un FQDN).</a:t>
            </a:r>
            <a:endParaRPr lang="it-IT" sz="1600" dirty="0"/>
          </a:p>
          <a:p>
            <a:pPr>
              <a:buFont typeface="Arial"/>
              <a:buChar char="•"/>
            </a:pPr>
            <a:r>
              <a:rPr lang="it-IT" sz="1600" b="1" dirty="0" err="1">
                <a:latin typeface="Consolas"/>
                <a:ea typeface="+mn-lt"/>
                <a:cs typeface="+mn-lt"/>
              </a:rPr>
              <a:t>leftsubnet</a:t>
            </a:r>
            <a:r>
              <a:rPr lang="it-IT" sz="1600" b="1" dirty="0">
                <a:latin typeface="Consolas"/>
                <a:ea typeface="+mn-lt"/>
                <a:cs typeface="+mn-lt"/>
              </a:rPr>
              <a:t>=192.168.1.0/24</a:t>
            </a:r>
            <a:r>
              <a:rPr lang="it-IT" sz="1600" dirty="0">
                <a:ea typeface="+mn-lt"/>
                <a:cs typeface="+mn-lt"/>
              </a:rPr>
              <a:t> → Definisce la sottorete che può essere raggiunta da questo lato.</a:t>
            </a:r>
            <a:endParaRPr lang="it-IT" sz="1600" dirty="0"/>
          </a:p>
          <a:p>
            <a:pPr>
              <a:buFont typeface="Arial"/>
              <a:buChar char="•"/>
            </a:pPr>
            <a:r>
              <a:rPr lang="it-IT" sz="1600" b="1" dirty="0" err="1">
                <a:latin typeface="Consolas"/>
                <a:ea typeface="+mn-lt"/>
                <a:cs typeface="+mn-lt"/>
              </a:rPr>
              <a:t>leftauth</a:t>
            </a:r>
            <a:r>
              <a:rPr lang="it-IT" sz="1600" b="1" dirty="0">
                <a:latin typeface="Consolas"/>
                <a:ea typeface="+mn-lt"/>
                <a:cs typeface="+mn-lt"/>
              </a:rPr>
              <a:t>=</a:t>
            </a:r>
            <a:r>
              <a:rPr lang="it-IT" sz="1600" b="1" dirty="0" err="1">
                <a:latin typeface="Consolas"/>
                <a:ea typeface="+mn-lt"/>
                <a:cs typeface="+mn-lt"/>
              </a:rPr>
              <a:t>psk</a:t>
            </a:r>
            <a:r>
              <a:rPr lang="it-IT" sz="1600" dirty="0">
                <a:ea typeface="+mn-lt"/>
                <a:cs typeface="+mn-lt"/>
              </a:rPr>
              <a:t> → L'autenticazione utilizza </a:t>
            </a:r>
            <a:r>
              <a:rPr lang="it-IT" sz="1600" b="1" dirty="0" err="1">
                <a:ea typeface="+mn-lt"/>
                <a:cs typeface="+mn-lt"/>
              </a:rPr>
              <a:t>pre-shared</a:t>
            </a:r>
            <a:r>
              <a:rPr lang="it-IT" sz="1600" b="1" dirty="0">
                <a:ea typeface="+mn-lt"/>
                <a:cs typeface="+mn-lt"/>
              </a:rPr>
              <a:t> key (PSK)</a:t>
            </a:r>
            <a:r>
              <a:rPr lang="it-IT" sz="1600" dirty="0">
                <a:ea typeface="+mn-lt"/>
                <a:cs typeface="+mn-lt"/>
              </a:rPr>
              <a:t>.</a:t>
            </a:r>
            <a:endParaRPr lang="it-IT" sz="1600" dirty="0"/>
          </a:p>
          <a:p>
            <a:pPr marL="0" indent="0">
              <a:buNone/>
            </a:pPr>
            <a:endParaRPr lang="it-IT" sz="1400" b="1" dirty="0">
              <a:ea typeface="+mn-lt"/>
              <a:cs typeface="+mn-lt"/>
            </a:endParaRPr>
          </a:p>
          <a:p>
            <a:endParaRPr lang="it-IT" sz="1400" dirty="0"/>
          </a:p>
          <a:p>
            <a:endParaRPr lang="it-IT" sz="18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4035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B67A8-7301-BB1A-8745-3CB4E56AB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619005-CC0F-3189-9319-F34113CB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0998"/>
            <a:ext cx="9905998" cy="1478570"/>
          </a:xfrm>
        </p:spPr>
        <p:txBody>
          <a:bodyPr/>
          <a:lstStyle/>
          <a:p>
            <a:r>
              <a:rPr lang="it-IT" dirty="0">
                <a:latin typeface="TW Cen MT"/>
              </a:rPr>
              <a:t>Configurazione dei Nodi </a:t>
            </a:r>
            <a:br>
              <a:rPr lang="it-IT" dirty="0">
                <a:latin typeface="TW Cen MT"/>
              </a:rPr>
            </a:br>
            <a:r>
              <a:rPr lang="it-IT" dirty="0">
                <a:latin typeface="TW Cen MT"/>
              </a:rPr>
              <a:t>e della chiave </a:t>
            </a:r>
            <a:r>
              <a:rPr lang="it-IT" dirty="0" err="1">
                <a:latin typeface="TW Cen MT"/>
              </a:rPr>
              <a:t>pre</a:t>
            </a:r>
            <a:r>
              <a:rPr lang="it-IT" dirty="0">
                <a:latin typeface="TW Cen MT"/>
              </a:rPr>
              <a:t>-condivisa(4)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EF6ABE-D53B-621C-B1A0-8AFF409E215E}"/>
              </a:ext>
            </a:extLst>
          </p:cNvPr>
          <p:cNvSpPr txBox="1"/>
          <p:nvPr/>
        </p:nvSpPr>
        <p:spPr>
          <a:xfrm>
            <a:off x="919832" y="1492256"/>
            <a:ext cx="4765407" cy="47809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dirty="0" err="1">
                <a:solidFill>
                  <a:schemeClr val="tx1"/>
                </a:solidFill>
                <a:latin typeface="TW Cen MT"/>
              </a:rPr>
              <a:t>config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 setup</a:t>
            </a:r>
            <a:endParaRPr lang="en-US" sz="1600" dirty="0">
              <a:solidFill>
                <a:schemeClr val="tx1"/>
              </a:solidFill>
              <a:latin typeface="TW Cen MT"/>
            </a:endParaRP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charondebug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="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all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"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uniqueids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=yes</a:t>
            </a:r>
          </a:p>
          <a:p>
            <a:endParaRPr lang="it-IT" sz="1600" dirty="0">
              <a:solidFill>
                <a:schemeClr val="tx1"/>
              </a:solidFill>
              <a:latin typeface="TW Cen MT"/>
            </a:endParaRPr>
          </a:p>
          <a:p>
            <a:r>
              <a:rPr lang="it-IT" sz="1600" dirty="0" err="1">
                <a:solidFill>
                  <a:schemeClr val="tx1"/>
                </a:solidFill>
                <a:latin typeface="TW Cen MT"/>
              </a:rPr>
              <a:t>conn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 ikev2-vpn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auto=start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left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=192.168.1.2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leftid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=@node1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leftsubnet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=192.168.1.0/24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leftauth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psk</a:t>
            </a:r>
            <a:endParaRPr lang="it-IT" sz="1600" dirty="0">
              <a:solidFill>
                <a:schemeClr val="tx1"/>
              </a:solidFill>
              <a:latin typeface="TW Cen MT"/>
            </a:endParaRP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right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=192.168.1.3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rightid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=@node2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rightsubnet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=192.168.1.0/24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rightauth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psk</a:t>
            </a:r>
            <a:endParaRPr lang="it-IT" sz="1600" dirty="0">
              <a:solidFill>
                <a:schemeClr val="tx1"/>
              </a:solidFill>
              <a:latin typeface="TW Cen MT"/>
            </a:endParaRP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ike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=aes256-sha2_256-modp2048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esp=aes256-sha2_256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keyexchange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=ikev2</a:t>
            </a:r>
          </a:p>
          <a:p>
            <a:r>
              <a:rPr lang="it-IT" sz="1600" dirty="0">
                <a:solidFill>
                  <a:schemeClr val="tx1"/>
                </a:solidFill>
                <a:latin typeface="TW Cen MT"/>
              </a:rPr>
              <a:t>    </a:t>
            </a:r>
            <a:r>
              <a:rPr lang="it-IT" sz="1600" dirty="0" err="1">
                <a:solidFill>
                  <a:schemeClr val="tx1"/>
                </a:solidFill>
                <a:latin typeface="TW Cen MT"/>
              </a:rPr>
              <a:t>nat_traversal</a:t>
            </a:r>
            <a:r>
              <a:rPr lang="it-IT" sz="1600" dirty="0">
                <a:solidFill>
                  <a:schemeClr val="tx1"/>
                </a:solidFill>
                <a:latin typeface="TW Cen MT"/>
              </a:rPr>
              <a:t>=yes</a:t>
            </a:r>
          </a:p>
          <a:p>
            <a:endParaRPr lang="it-IT" b="1" dirty="0">
              <a:solidFill>
                <a:schemeClr val="tx1"/>
              </a:solidFill>
              <a:latin typeface="TW Cen MT"/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50FA1CD-0DBA-81F7-CD4B-A5B98EA43B85}"/>
              </a:ext>
            </a:extLst>
          </p:cNvPr>
          <p:cNvSpPr txBox="1">
            <a:spLocks/>
          </p:cNvSpPr>
          <p:nvPr/>
        </p:nvSpPr>
        <p:spPr>
          <a:xfrm>
            <a:off x="5906820" y="1435424"/>
            <a:ext cx="6012553" cy="4190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>
                <a:ea typeface="+mn-lt"/>
                <a:cs typeface="+mn-lt"/>
              </a:rPr>
              <a:t>Parametri di sicurezza (</a:t>
            </a:r>
            <a:r>
              <a:rPr lang="it-IT" sz="1600" b="1" dirty="0" err="1">
                <a:ea typeface="+mn-lt"/>
                <a:cs typeface="+mn-lt"/>
              </a:rPr>
              <a:t>Crypto</a:t>
            </a:r>
            <a:r>
              <a:rPr lang="it-IT" sz="1600" b="1" dirty="0">
                <a:ea typeface="+mn-lt"/>
                <a:cs typeface="+mn-lt"/>
              </a:rPr>
              <a:t> settings)</a:t>
            </a:r>
          </a:p>
          <a:p>
            <a:r>
              <a:rPr lang="it-IT" sz="1600" b="1" dirty="0" err="1">
                <a:latin typeface="Consolas"/>
              </a:rPr>
              <a:t>ike</a:t>
            </a:r>
            <a:r>
              <a:rPr lang="it-IT" sz="1600" b="1" dirty="0">
                <a:latin typeface="Consolas"/>
                <a:ea typeface="+mn-lt"/>
                <a:cs typeface="+mn-lt"/>
              </a:rPr>
              <a:t>=aes256-sha2_256-modp2048</a:t>
            </a:r>
            <a:endParaRPr lang="it-IT" sz="1600" dirty="0"/>
          </a:p>
          <a:p>
            <a:pPr marL="457200" lvl="1" indent="0">
              <a:buNone/>
            </a:pPr>
            <a:r>
              <a:rPr lang="it-IT" sz="1600" b="1" dirty="0">
                <a:ea typeface="+mn-lt"/>
                <a:cs typeface="+mn-lt"/>
              </a:rPr>
              <a:t>AES-256</a:t>
            </a:r>
            <a:r>
              <a:rPr lang="it-IT" sz="1600" dirty="0">
                <a:ea typeface="+mn-lt"/>
                <a:cs typeface="+mn-lt"/>
              </a:rPr>
              <a:t> per la crittografia</a:t>
            </a:r>
            <a:endParaRPr lang="it-IT" sz="1600" dirty="0"/>
          </a:p>
          <a:p>
            <a:pPr marL="457200" lvl="1" indent="0">
              <a:buNone/>
            </a:pPr>
            <a:r>
              <a:rPr lang="it-IT" sz="1600" b="1" dirty="0">
                <a:ea typeface="+mn-lt"/>
                <a:cs typeface="+mn-lt"/>
              </a:rPr>
              <a:t>SHA2-256</a:t>
            </a:r>
            <a:r>
              <a:rPr lang="it-IT" sz="1600" dirty="0">
                <a:ea typeface="+mn-lt"/>
                <a:cs typeface="+mn-lt"/>
              </a:rPr>
              <a:t> per l'integrità</a:t>
            </a:r>
          </a:p>
          <a:p>
            <a:pPr marL="457200" lvl="1" indent="0">
              <a:buNone/>
            </a:pPr>
            <a:endParaRPr lang="it-IT" sz="1600" dirty="0">
              <a:ea typeface="+mn-lt"/>
              <a:cs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sz="1600" b="1" dirty="0">
                <a:ea typeface="+mn-lt"/>
                <a:cs typeface="+mn-lt"/>
              </a:rPr>
              <a:t>MODP2048</a:t>
            </a:r>
            <a:r>
              <a:rPr lang="it-IT" sz="1600" dirty="0">
                <a:ea typeface="+mn-lt"/>
                <a:cs typeface="+mn-lt"/>
              </a:rPr>
              <a:t> (DH Group 14) per lo scambio di chiavi Diffie-Hellman.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MODP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sta per "Modular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Exponential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 e indica che il gruppo utilizza aritmetica modulare per l'esponenziazione.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2048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indica la lunghezza, in bit, del numero primo (modulo) usato. Un modulo di 2048 bit garantisce un elevato livello di sicurezza, rendendo difficile l'attacco tramite calcoli di logaritmi discreti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sz="1600" dirty="0">
                <a:ea typeface="+mn-lt"/>
                <a:cs typeface="+mn-lt"/>
              </a:rPr>
              <a:t>Questo si applica alla </a:t>
            </a:r>
            <a:r>
              <a:rPr lang="it-IT" sz="1600" b="1" dirty="0">
                <a:ea typeface="+mn-lt"/>
                <a:cs typeface="+mn-lt"/>
              </a:rPr>
              <a:t>fase 1 (IKE SA)</a:t>
            </a:r>
            <a:r>
              <a:rPr lang="it-IT" sz="1600" dirty="0">
                <a:ea typeface="+mn-lt"/>
                <a:cs typeface="+mn-lt"/>
              </a:rPr>
              <a:t>.</a:t>
            </a:r>
          </a:p>
          <a:p>
            <a:r>
              <a:rPr lang="it-IT" sz="1600" b="1" dirty="0">
                <a:latin typeface="Consolas"/>
              </a:rPr>
              <a:t>esp=</a:t>
            </a:r>
            <a:r>
              <a:rPr lang="it-IT" sz="1600" b="1" dirty="0">
                <a:latin typeface="Consolas"/>
                <a:ea typeface="+mn-lt"/>
                <a:cs typeface="+mn-lt"/>
              </a:rPr>
              <a:t>aes256-sha2_256</a:t>
            </a:r>
            <a:endParaRPr lang="it-IT" sz="1600" dirty="0"/>
          </a:p>
          <a:p>
            <a:pPr marL="457200" lvl="1" indent="0">
              <a:buNone/>
            </a:pPr>
            <a:r>
              <a:rPr lang="it-IT" sz="1600" b="1" dirty="0">
                <a:ea typeface="+mn-lt"/>
                <a:cs typeface="+mn-lt"/>
              </a:rPr>
              <a:t>AES-256</a:t>
            </a:r>
            <a:r>
              <a:rPr lang="it-IT" sz="1600" dirty="0">
                <a:ea typeface="+mn-lt"/>
                <a:cs typeface="+mn-lt"/>
              </a:rPr>
              <a:t> per la crittografia</a:t>
            </a:r>
            <a:endParaRPr lang="it-IT" sz="1600" dirty="0"/>
          </a:p>
          <a:p>
            <a:pPr marL="457200" lvl="1" indent="0">
              <a:buNone/>
            </a:pPr>
            <a:r>
              <a:rPr lang="it-IT" sz="1600" b="1" dirty="0">
                <a:ea typeface="+mn-lt"/>
                <a:cs typeface="+mn-lt"/>
              </a:rPr>
              <a:t>SHA2-256</a:t>
            </a:r>
            <a:r>
              <a:rPr lang="it-IT" sz="1600" dirty="0">
                <a:ea typeface="+mn-lt"/>
                <a:cs typeface="+mn-lt"/>
              </a:rPr>
              <a:t> per l'integrità</a:t>
            </a:r>
            <a:endParaRPr lang="it-IT" sz="1600" dirty="0"/>
          </a:p>
          <a:p>
            <a:pPr marL="457200" lvl="1" indent="0">
              <a:buNone/>
            </a:pPr>
            <a:r>
              <a:rPr lang="it-IT" sz="1600" dirty="0">
                <a:ea typeface="+mn-lt"/>
                <a:cs typeface="+mn-lt"/>
              </a:rPr>
              <a:t>Questo si applica alla </a:t>
            </a:r>
            <a:r>
              <a:rPr lang="it-IT" sz="1600" b="1" dirty="0">
                <a:ea typeface="+mn-lt"/>
                <a:cs typeface="+mn-lt"/>
              </a:rPr>
              <a:t>fase 2 (ESP, data </a:t>
            </a:r>
            <a:r>
              <a:rPr lang="it-IT" sz="1600" b="1" dirty="0" err="1">
                <a:ea typeface="+mn-lt"/>
                <a:cs typeface="+mn-lt"/>
              </a:rPr>
              <a:t>encryption</a:t>
            </a:r>
            <a:r>
              <a:rPr lang="it-IT" sz="1600" b="1" dirty="0">
                <a:ea typeface="+mn-lt"/>
                <a:cs typeface="+mn-lt"/>
              </a:rPr>
              <a:t>)</a:t>
            </a:r>
            <a:r>
              <a:rPr lang="it-IT" sz="1600" dirty="0">
                <a:ea typeface="+mn-lt"/>
                <a:cs typeface="+mn-lt"/>
              </a:rPr>
              <a:t>.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8404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2598-2D29-315D-382D-1ECA04A4C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7A6F1B-2E69-D3EB-5227-31617AC4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-1242"/>
            <a:ext cx="9672318" cy="1478570"/>
          </a:xfrm>
        </p:spPr>
        <p:txBody>
          <a:bodyPr/>
          <a:lstStyle/>
          <a:p>
            <a:r>
              <a:rPr lang="it-IT">
                <a:latin typeface="TW Cen MT"/>
              </a:rPr>
              <a:t>Configurazione dei Nodi </a:t>
            </a:r>
            <a:br>
              <a:rPr lang="it-IT">
                <a:latin typeface="TW Cen MT"/>
              </a:rPr>
            </a:br>
            <a:r>
              <a:rPr lang="it-IT">
                <a:latin typeface="TW Cen MT"/>
              </a:rPr>
              <a:t>e della chiave </a:t>
            </a:r>
            <a:r>
              <a:rPr lang="it-IT" err="1">
                <a:latin typeface="TW Cen MT"/>
              </a:rPr>
              <a:t>pre</a:t>
            </a:r>
            <a:r>
              <a:rPr lang="it-IT">
                <a:latin typeface="TW Cen MT"/>
              </a:rPr>
              <a:t>-condivisa(5)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4016A4-8DE1-FCDF-E593-29AC82265BEE}"/>
              </a:ext>
            </a:extLst>
          </p:cNvPr>
          <p:cNvSpPr txBox="1"/>
          <p:nvPr/>
        </p:nvSpPr>
        <p:spPr>
          <a:xfrm>
            <a:off x="6761832" y="1715776"/>
            <a:ext cx="4765407" cy="37856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charon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{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filelog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{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charon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{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path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= /var/log/charon.log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time_format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= %b %e %T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ike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= 4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net = 3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enc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= 4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debug = 4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 }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 }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 secrets = yes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}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AFA7A8-0153-AF70-7DAA-5F871D6AB3AB}"/>
              </a:ext>
            </a:extLst>
          </p:cNvPr>
          <p:cNvSpPr txBox="1"/>
          <p:nvPr/>
        </p:nvSpPr>
        <p:spPr>
          <a:xfrm>
            <a:off x="934720" y="1402080"/>
            <a:ext cx="5827112" cy="187743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/>
              <a:t>Configuriamo</a:t>
            </a:r>
            <a:r>
              <a:rPr lang="en-US" sz="1600" dirty="0"/>
              <a:t> </a:t>
            </a:r>
            <a:r>
              <a:rPr lang="en-US" sz="1600" dirty="0" err="1"/>
              <a:t>strongswan</a:t>
            </a:r>
            <a:r>
              <a:rPr lang="en-US" sz="1600" dirty="0"/>
              <a:t> in </a:t>
            </a:r>
            <a:r>
              <a:rPr lang="en-US" sz="1600" dirty="0" err="1"/>
              <a:t>entrambi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 nodi (</a:t>
            </a:r>
            <a:r>
              <a:rPr lang="en-US" sz="1600" i="1" dirty="0"/>
              <a:t> </a:t>
            </a:r>
            <a:r>
              <a:rPr lang="en-US" sz="1600" i="1" dirty="0" err="1"/>
              <a:t>strongswan.conf</a:t>
            </a:r>
            <a:r>
              <a:rPr lang="en-US" sz="1600" dirty="0"/>
              <a:t>) per </a:t>
            </a:r>
            <a:r>
              <a:rPr lang="en-US" sz="1600" dirty="0" err="1"/>
              <a:t>generare</a:t>
            </a:r>
            <a:r>
              <a:rPr lang="en-US" sz="1600" dirty="0"/>
              <a:t> log </a:t>
            </a:r>
            <a:r>
              <a:rPr lang="en-US" sz="1600" dirty="0" err="1"/>
              <a:t>dettagliato</a:t>
            </a:r>
            <a:r>
              <a:rPr lang="en-US" sz="1600" dirty="0"/>
              <a:t> per </a:t>
            </a:r>
            <a:r>
              <a:rPr lang="en-US" sz="1600" dirty="0" err="1"/>
              <a:t>mostrare</a:t>
            </a:r>
            <a:r>
              <a:rPr lang="en-US" sz="1600" dirty="0"/>
              <a:t> le </a:t>
            </a:r>
            <a:r>
              <a:rPr lang="en-US" sz="1600" dirty="0" err="1"/>
              <a:t>chiavi</a:t>
            </a:r>
            <a:r>
              <a:rPr lang="en-US" sz="1600" dirty="0"/>
              <a:t> di </a:t>
            </a:r>
            <a:r>
              <a:rPr lang="en-US" sz="1600" dirty="0" err="1"/>
              <a:t>cifratura</a:t>
            </a:r>
            <a:r>
              <a:rPr lang="en-US" sz="1600" dirty="0"/>
              <a:t> "in </a:t>
            </a:r>
            <a:r>
              <a:rPr lang="en-US" sz="1600" dirty="0" err="1"/>
              <a:t>chiaro</a:t>
            </a:r>
            <a:r>
              <a:rPr lang="en-US" sz="1600" dirty="0"/>
              <a:t>".</a:t>
            </a:r>
            <a:endParaRPr lang="it-IT" dirty="0"/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err="1"/>
              <a:t>Accediamo</a:t>
            </a:r>
            <a:r>
              <a:rPr lang="en-US" sz="1600" dirty="0"/>
              <a:t> al file :</a:t>
            </a:r>
            <a:r>
              <a:rPr lang="en-US" sz="1600" dirty="0">
                <a:latin typeface="Tw Cen MT"/>
              </a:rPr>
              <a:t>  </a:t>
            </a:r>
            <a:endParaRPr lang="it-IT" sz="1600" dirty="0">
              <a:latin typeface="TW Cen MT"/>
            </a:endParaRPr>
          </a:p>
          <a:p>
            <a:endParaRPr lang="en-US" dirty="0">
              <a:latin typeface="Tw Cen MT"/>
            </a:endParaRPr>
          </a:p>
          <a:p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E38A2D8-1134-C4B6-8758-43FAA7872335}"/>
              </a:ext>
            </a:extLst>
          </p:cNvPr>
          <p:cNvSpPr txBox="1"/>
          <p:nvPr/>
        </p:nvSpPr>
        <p:spPr>
          <a:xfrm>
            <a:off x="2157584" y="2947344"/>
            <a:ext cx="239901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tx1"/>
                </a:solidFill>
                <a:latin typeface="TW Cen MT"/>
              </a:rPr>
              <a:t>nano /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etc</a:t>
            </a:r>
            <a:r>
              <a:rPr lang="it-IT" sz="1600">
                <a:solidFill>
                  <a:schemeClr val="tx1"/>
                </a:solidFill>
                <a:latin typeface="TW Cen MT"/>
              </a:rPr>
              <a:t>/</a:t>
            </a:r>
            <a:r>
              <a:rPr lang="it-IT" sz="1600" err="1">
                <a:solidFill>
                  <a:schemeClr val="tx1"/>
                </a:solidFill>
                <a:latin typeface="TW Cen MT"/>
              </a:rPr>
              <a:t>strongswan.conf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21028F-B77E-2036-8BCD-88CCF1EEE68C}"/>
              </a:ext>
            </a:extLst>
          </p:cNvPr>
          <p:cNvSpPr txBox="1"/>
          <p:nvPr/>
        </p:nvSpPr>
        <p:spPr>
          <a:xfrm>
            <a:off x="6764020" y="1282700"/>
            <a:ext cx="30353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it-IT" sz="1600"/>
              <a:t>Aggiungiamo: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1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98F1A-1588-4740-CEBC-65789E3E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3008CE-19F8-3E79-CE58-FF1CEFC2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93" y="-123162"/>
            <a:ext cx="9672318" cy="1478570"/>
          </a:xfrm>
        </p:spPr>
        <p:txBody>
          <a:bodyPr/>
          <a:lstStyle/>
          <a:p>
            <a:r>
              <a:rPr lang="it-IT">
                <a:latin typeface="TW Cen MT"/>
              </a:rPr>
              <a:t>Configurazione dei Nodi </a:t>
            </a:r>
            <a:br>
              <a:rPr lang="it-IT">
                <a:latin typeface="TW Cen MT"/>
              </a:rPr>
            </a:br>
            <a:r>
              <a:rPr lang="it-IT">
                <a:latin typeface="TW Cen MT"/>
              </a:rPr>
              <a:t>e della chiave </a:t>
            </a:r>
            <a:r>
              <a:rPr lang="it-IT" err="1">
                <a:latin typeface="TW Cen MT"/>
              </a:rPr>
              <a:t>pre</a:t>
            </a:r>
            <a:r>
              <a:rPr lang="it-IT">
                <a:latin typeface="TW Cen MT"/>
              </a:rPr>
              <a:t>-condivisa(6)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D9410C-0D19-8496-1ED7-BF220EB2A1F6}"/>
              </a:ext>
            </a:extLst>
          </p:cNvPr>
          <p:cNvSpPr txBox="1"/>
          <p:nvPr/>
        </p:nvSpPr>
        <p:spPr>
          <a:xfrm>
            <a:off x="300072" y="1543056"/>
            <a:ext cx="4765407" cy="37856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charon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{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filelog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{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charon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{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path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= /var/log/charon.log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time_format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= %b %e %T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ike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= 4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net = 3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enc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= 4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debug = 4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     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     }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 }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   secrets = yes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}</a:t>
            </a:r>
            <a:endParaRPr lang="it-IT">
              <a:solidFill>
                <a:schemeClr val="tx1"/>
              </a:solidFill>
              <a:ea typeface="+mn-lt"/>
              <a:cs typeface="+mn-lt"/>
            </a:endParaRPr>
          </a:p>
          <a:p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1845F9-2971-FE6A-016A-9DB3E8A268E6}"/>
              </a:ext>
            </a:extLst>
          </p:cNvPr>
          <p:cNvSpPr txBox="1"/>
          <p:nvPr/>
        </p:nvSpPr>
        <p:spPr>
          <a:xfrm>
            <a:off x="5067437" y="1168880"/>
            <a:ext cx="7120033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400">
                <a:ea typeface="+mn-lt"/>
                <a:cs typeface="+mn-lt"/>
              </a:rPr>
              <a:t>Il blocco di configurazione mostra come vengono gestiti i log e come viene trattata la registrazione delle informazioni sensibili.</a:t>
            </a:r>
          </a:p>
          <a:p>
            <a:pPr marL="742950" lvl="1" indent="-285750">
              <a:buFont typeface="Arial"/>
              <a:buChar char="•"/>
            </a:pPr>
            <a:r>
              <a:rPr lang="it-IT" sz="1400" b="1" err="1">
                <a:ea typeface="+mn-lt"/>
                <a:cs typeface="+mn-lt"/>
              </a:rPr>
              <a:t>path</a:t>
            </a:r>
            <a:r>
              <a:rPr lang="it-IT" sz="1400" b="1">
                <a:ea typeface="+mn-lt"/>
                <a:cs typeface="+mn-lt"/>
              </a:rPr>
              <a:t> = /var/log/charon.log</a:t>
            </a:r>
            <a:br>
              <a:rPr lang="it-IT" sz="1400" b="1">
                <a:ea typeface="+mn-lt"/>
                <a:cs typeface="+mn-lt"/>
              </a:rPr>
            </a:br>
            <a:r>
              <a:rPr lang="it-IT" sz="1400" b="1">
                <a:ea typeface="+mn-lt"/>
                <a:cs typeface="+mn-lt"/>
              </a:rPr>
              <a:t>Specifica il percorso del file dove verranno salvati i log. In questo caso, tutti i messaggi verranno scritti nel file </a:t>
            </a:r>
            <a:r>
              <a:rPr lang="it-IT" sz="1400">
                <a:latin typeface="Consolas"/>
              </a:rPr>
              <a:t>/var/log/charon.log</a:t>
            </a:r>
            <a:r>
              <a:rPr lang="it-IT" sz="1400">
                <a:ea typeface="+mn-lt"/>
                <a:cs typeface="+mn-lt"/>
              </a:rPr>
              <a:t>.</a:t>
            </a:r>
            <a:endParaRPr lang="it-IT" sz="1400"/>
          </a:p>
          <a:p>
            <a:pPr marL="742950" lvl="1" indent="-285750">
              <a:buFont typeface="Arial"/>
              <a:buChar char="•"/>
            </a:pPr>
            <a:r>
              <a:rPr lang="it-IT" sz="1400" b="1" err="1">
                <a:ea typeface="+mn-lt"/>
                <a:cs typeface="+mn-lt"/>
              </a:rPr>
              <a:t>time_format</a:t>
            </a:r>
            <a:r>
              <a:rPr lang="it-IT" sz="1400" b="1">
                <a:ea typeface="+mn-lt"/>
                <a:cs typeface="+mn-lt"/>
              </a:rPr>
              <a:t> = %b %e %T</a:t>
            </a:r>
            <a:br>
              <a:rPr lang="it-IT" sz="1400" b="1">
                <a:ea typeface="+mn-lt"/>
                <a:cs typeface="+mn-lt"/>
              </a:rPr>
            </a:br>
            <a:r>
              <a:rPr lang="it-IT" sz="1400" b="1">
                <a:ea typeface="+mn-lt"/>
                <a:cs typeface="+mn-lt"/>
              </a:rPr>
              <a:t>Definisce il formato del </a:t>
            </a:r>
            <a:r>
              <a:rPr lang="it-IT" sz="1400" b="1" err="1">
                <a:ea typeface="+mn-lt"/>
                <a:cs typeface="+mn-lt"/>
              </a:rPr>
              <a:t>timestamp</a:t>
            </a:r>
            <a:r>
              <a:rPr lang="it-IT" sz="1400" b="1">
                <a:ea typeface="+mn-lt"/>
                <a:cs typeface="+mn-lt"/>
              </a:rPr>
              <a:t> da utilizzare nei log. Qui:</a:t>
            </a:r>
            <a:endParaRPr lang="it-IT" sz="1400"/>
          </a:p>
          <a:p>
            <a:pPr marL="1200150" lvl="2" indent="-285750">
              <a:buFont typeface="Arial"/>
              <a:buChar char="•"/>
            </a:pPr>
            <a:r>
              <a:rPr lang="it-IT" sz="1400">
                <a:latin typeface="Consolas"/>
              </a:rPr>
              <a:t>%b</a:t>
            </a:r>
            <a:r>
              <a:rPr lang="it-IT" sz="1400">
                <a:ea typeface="+mn-lt"/>
                <a:cs typeface="+mn-lt"/>
              </a:rPr>
              <a:t>: abbreviazione del mese (es. "</a:t>
            </a:r>
            <a:r>
              <a:rPr lang="it-IT" sz="1400" err="1">
                <a:ea typeface="+mn-lt"/>
                <a:cs typeface="+mn-lt"/>
              </a:rPr>
              <a:t>Feb</a:t>
            </a:r>
            <a:r>
              <a:rPr lang="it-IT" sz="1400">
                <a:ea typeface="+mn-lt"/>
                <a:cs typeface="+mn-lt"/>
              </a:rPr>
              <a:t>" per febbraio),</a:t>
            </a:r>
            <a:endParaRPr lang="it-IT" sz="1400"/>
          </a:p>
          <a:p>
            <a:pPr marL="1200150" lvl="2" indent="-285750">
              <a:buFont typeface="Arial"/>
              <a:buChar char="•"/>
            </a:pPr>
            <a:r>
              <a:rPr lang="it-IT" sz="1400">
                <a:latin typeface="Consolas"/>
              </a:rPr>
              <a:t>%e</a:t>
            </a:r>
            <a:r>
              <a:rPr lang="it-IT" sz="1400">
                <a:ea typeface="+mn-lt"/>
                <a:cs typeface="+mn-lt"/>
              </a:rPr>
              <a:t>: giorno del mese,</a:t>
            </a:r>
            <a:endParaRPr lang="it-IT" sz="1400"/>
          </a:p>
          <a:p>
            <a:pPr marL="1200150" lvl="2" indent="-285750">
              <a:buFont typeface="Arial"/>
              <a:buChar char="•"/>
            </a:pPr>
            <a:r>
              <a:rPr lang="it-IT" sz="1400">
                <a:latin typeface="Consolas"/>
              </a:rPr>
              <a:t>%T</a:t>
            </a:r>
            <a:r>
              <a:rPr lang="it-IT" sz="1400">
                <a:ea typeface="+mn-lt"/>
                <a:cs typeface="+mn-lt"/>
              </a:rPr>
              <a:t>: orario nel formato HH:MM:SS.</a:t>
            </a:r>
            <a:endParaRPr lang="it-IT" sz="1400"/>
          </a:p>
          <a:p>
            <a:pPr marL="1200150" lvl="2" indent="-285750">
              <a:buFont typeface="Arial"/>
              <a:buChar char="•"/>
            </a:pPr>
            <a:r>
              <a:rPr lang="it-IT" sz="1400">
                <a:ea typeface="+mn-lt"/>
                <a:cs typeface="+mn-lt"/>
              </a:rPr>
              <a:t>Questo permette di avere una data e un orario chiari per ogni evento registrato.</a:t>
            </a:r>
            <a:endParaRPr lang="it-IT" sz="1400"/>
          </a:p>
          <a:p>
            <a:pPr marL="742950" lvl="1" indent="-285750">
              <a:buFont typeface="Arial"/>
              <a:buChar char="•"/>
            </a:pPr>
            <a:r>
              <a:rPr lang="it-IT" sz="1400" b="1" err="1">
                <a:ea typeface="+mn-lt"/>
                <a:cs typeface="+mn-lt"/>
              </a:rPr>
              <a:t>ike</a:t>
            </a:r>
            <a:r>
              <a:rPr lang="it-IT" sz="1400" b="1">
                <a:ea typeface="+mn-lt"/>
                <a:cs typeface="+mn-lt"/>
              </a:rPr>
              <a:t> = 4</a:t>
            </a:r>
            <a:br>
              <a:rPr lang="it-IT" sz="1400" b="1">
                <a:ea typeface="+mn-lt"/>
                <a:cs typeface="+mn-lt"/>
              </a:rPr>
            </a:br>
            <a:r>
              <a:rPr lang="it-IT" sz="1400" b="1">
                <a:ea typeface="+mn-lt"/>
                <a:cs typeface="+mn-lt"/>
              </a:rPr>
              <a:t>Imposta il livello di verbosità dei messaggi relativi al protocollo IKE. Un valore di 4</a:t>
            </a:r>
            <a:r>
              <a:rPr lang="it-IT" sz="1400">
                <a:ea typeface="+mn-lt"/>
                <a:cs typeface="+mn-lt"/>
              </a:rPr>
              <a:t> indica un livello molto dettagliato, utile per il debug.</a:t>
            </a:r>
            <a:endParaRPr lang="it-IT" sz="1400"/>
          </a:p>
          <a:p>
            <a:pPr marL="742950" lvl="1" indent="-285750">
              <a:buFont typeface="Arial"/>
              <a:buChar char="•"/>
            </a:pPr>
            <a:r>
              <a:rPr lang="it-IT" sz="1400" b="1">
                <a:ea typeface="+mn-lt"/>
                <a:cs typeface="+mn-lt"/>
              </a:rPr>
              <a:t>net = 3</a:t>
            </a:r>
            <a:br>
              <a:rPr lang="it-IT" sz="1400" b="1">
                <a:ea typeface="+mn-lt"/>
                <a:cs typeface="+mn-lt"/>
              </a:rPr>
            </a:br>
            <a:r>
              <a:rPr lang="it-IT" sz="1400" b="1">
                <a:ea typeface="+mn-lt"/>
                <a:cs typeface="+mn-lt"/>
              </a:rPr>
              <a:t>Imposta il livello di </a:t>
            </a:r>
            <a:r>
              <a:rPr lang="it-IT" sz="1400" b="1" err="1">
                <a:ea typeface="+mn-lt"/>
                <a:cs typeface="+mn-lt"/>
              </a:rPr>
              <a:t>logging</a:t>
            </a:r>
            <a:r>
              <a:rPr lang="it-IT" sz="1400" b="1">
                <a:ea typeface="+mn-lt"/>
                <a:cs typeface="+mn-lt"/>
              </a:rPr>
              <a:t> per le attività di rete (trasmissioni, connessioni, ecc.) a 3</a:t>
            </a:r>
            <a:r>
              <a:rPr lang="it-IT" sz="1400">
                <a:ea typeface="+mn-lt"/>
                <a:cs typeface="+mn-lt"/>
              </a:rPr>
              <a:t>, che è comunque un livello abbastanza dettagliato.</a:t>
            </a:r>
            <a:endParaRPr lang="it-IT" sz="1400"/>
          </a:p>
          <a:p>
            <a:pPr marL="742950" lvl="1" indent="-285750">
              <a:buFont typeface="Arial"/>
              <a:buChar char="•"/>
            </a:pPr>
            <a:r>
              <a:rPr lang="it-IT" sz="1400" b="1" err="1">
                <a:ea typeface="+mn-lt"/>
                <a:cs typeface="+mn-lt"/>
              </a:rPr>
              <a:t>enc</a:t>
            </a:r>
            <a:r>
              <a:rPr lang="it-IT" sz="1400" b="1">
                <a:ea typeface="+mn-lt"/>
                <a:cs typeface="+mn-lt"/>
              </a:rPr>
              <a:t> = 4</a:t>
            </a:r>
            <a:br>
              <a:rPr lang="it-IT" sz="1400" b="1">
                <a:ea typeface="+mn-lt"/>
                <a:cs typeface="+mn-lt"/>
              </a:rPr>
            </a:br>
            <a:r>
              <a:rPr lang="it-IT" sz="1400" b="1">
                <a:ea typeface="+mn-lt"/>
                <a:cs typeface="+mn-lt"/>
              </a:rPr>
              <a:t>Imposta il livello di log per le operazioni di crittografia (processi di cifratura/decifratura) a 4</a:t>
            </a:r>
            <a:r>
              <a:rPr lang="it-IT" sz="1400">
                <a:ea typeface="+mn-lt"/>
                <a:cs typeface="+mn-lt"/>
              </a:rPr>
              <a:t>.</a:t>
            </a:r>
            <a:endParaRPr lang="it-IT" sz="1400"/>
          </a:p>
          <a:p>
            <a:pPr marL="742950" lvl="1" indent="-285750">
              <a:buFont typeface="Arial"/>
              <a:buChar char="•"/>
            </a:pPr>
            <a:r>
              <a:rPr lang="it-IT" sz="1400" b="1">
                <a:ea typeface="+mn-lt"/>
                <a:cs typeface="+mn-lt"/>
              </a:rPr>
              <a:t>debug = 4</a:t>
            </a:r>
            <a:br>
              <a:rPr lang="it-IT" sz="1400" b="1">
                <a:ea typeface="+mn-lt"/>
                <a:cs typeface="+mn-lt"/>
              </a:rPr>
            </a:br>
            <a:r>
              <a:rPr lang="it-IT" sz="1400" b="1">
                <a:ea typeface="+mn-lt"/>
                <a:cs typeface="+mn-lt"/>
              </a:rPr>
              <a:t>Imposta un livello generale di debug a 4</a:t>
            </a:r>
            <a:r>
              <a:rPr lang="it-IT" sz="1400">
                <a:ea typeface="+mn-lt"/>
                <a:cs typeface="+mn-lt"/>
              </a:rPr>
              <a:t>, abilitando una registrazione molto approfondita di tutti gli eventi di debug.</a:t>
            </a:r>
            <a:endParaRPr lang="it-IT" sz="1400"/>
          </a:p>
          <a:p>
            <a:pPr marL="285750" indent="-285750">
              <a:buFont typeface="Arial"/>
              <a:buChar char="•"/>
            </a:pPr>
            <a:r>
              <a:rPr lang="it-IT" sz="1400" b="1">
                <a:ea typeface="+mn-lt"/>
                <a:cs typeface="+mn-lt"/>
              </a:rPr>
              <a:t>secrets = yes</a:t>
            </a:r>
            <a:br>
              <a:rPr lang="it-IT" sz="1400" b="1">
                <a:ea typeface="+mn-lt"/>
                <a:cs typeface="+mn-lt"/>
              </a:rPr>
            </a:br>
            <a:r>
              <a:rPr lang="it-IT" sz="1400" b="1">
                <a:ea typeface="+mn-lt"/>
                <a:cs typeface="+mn-lt"/>
              </a:rPr>
              <a:t>Questa direttiva, posta al di fuori del blocco </a:t>
            </a:r>
            <a:r>
              <a:rPr lang="it-IT" sz="1400" b="1" err="1">
                <a:ea typeface="+mn-lt"/>
                <a:cs typeface="+mn-lt"/>
              </a:rPr>
              <a:t>filelog</a:t>
            </a:r>
            <a:r>
              <a:rPr lang="it-IT" sz="1400" b="1">
                <a:ea typeface="+mn-lt"/>
                <a:cs typeface="+mn-lt"/>
              </a:rPr>
              <a:t>, abilita la registrazione dei dati sensibili (come chiavi, </a:t>
            </a:r>
            <a:r>
              <a:rPr lang="it-IT" sz="1400" b="1" err="1">
                <a:ea typeface="+mn-lt"/>
                <a:cs typeface="+mn-lt"/>
              </a:rPr>
              <a:t>pre-shared</a:t>
            </a:r>
            <a:r>
              <a:rPr lang="it-IT" sz="1400" b="1">
                <a:ea typeface="+mn-lt"/>
                <a:cs typeface="+mn-lt"/>
              </a:rPr>
              <a:t> key, certificati, ecc.).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425528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0" name="Rectangle 23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6BEDC55-AD2E-DB35-9F08-FEDF185E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it-IT" sz="3200" b="1"/>
              <a:t>Obiettivo del Progetto</a:t>
            </a:r>
            <a:endParaRPr lang="it-IT" sz="3200"/>
          </a:p>
          <a:p>
            <a:endParaRPr lang="it-IT" sz="32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26A03A-4338-E357-C898-23E3A948E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it-IT" sz="2000" dirty="0">
                <a:ea typeface="+mn-lt"/>
                <a:cs typeface="+mn-lt"/>
              </a:rPr>
              <a:t>Creare una VPN basata su </a:t>
            </a:r>
            <a:r>
              <a:rPr lang="it-IT" sz="2000" b="1" dirty="0">
                <a:ea typeface="+mn-lt"/>
                <a:cs typeface="+mn-lt"/>
              </a:rPr>
              <a:t>IKEv2</a:t>
            </a:r>
            <a:r>
              <a:rPr lang="it-IT" sz="2000" dirty="0">
                <a:ea typeface="+mn-lt"/>
                <a:cs typeface="+mn-lt"/>
              </a:rPr>
              <a:t> all'interno di un ambiente containerizzato utilizzando </a:t>
            </a:r>
            <a:r>
              <a:rPr lang="it-IT" sz="2000" b="1" dirty="0">
                <a:ea typeface="+mn-lt"/>
                <a:cs typeface="+mn-lt"/>
              </a:rPr>
              <a:t>Docker. </a:t>
            </a:r>
            <a:endParaRPr lang="it-IT" sz="2000" dirty="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it-IT" sz="1900" dirty="0"/>
              <a:t>Comprensione della negoziazione IPSec IKEv2 su </a:t>
            </a:r>
            <a:r>
              <a:rPr lang="it-IT" sz="1900" dirty="0" err="1"/>
              <a:t>Wireshark</a:t>
            </a:r>
            <a:r>
              <a:rPr lang="it-IT" sz="1900" b="1" dirty="0">
                <a:ea typeface="+mn-lt"/>
                <a:cs typeface="+mn-lt"/>
              </a:rPr>
              <a:t> </a:t>
            </a:r>
            <a:r>
              <a:rPr lang="it-IT" sz="2000" b="1" dirty="0">
                <a:ea typeface="+mn-lt"/>
                <a:cs typeface="+mn-lt"/>
              </a:rPr>
              <a:t> </a:t>
            </a:r>
            <a:endParaRPr lang="it-IT" sz="2000" b="1" dirty="0"/>
          </a:p>
          <a:p>
            <a:pPr>
              <a:lnSpc>
                <a:spcPct val="110000"/>
              </a:lnSpc>
            </a:pPr>
            <a:r>
              <a:rPr lang="it-IT" sz="2000" dirty="0">
                <a:ea typeface="+mn-lt"/>
                <a:cs typeface="+mn-lt"/>
              </a:rPr>
              <a:t>La containerizzazione permette </a:t>
            </a:r>
            <a:r>
              <a:rPr lang="it-IT" sz="2000" b="1" dirty="0">
                <a:ea typeface="+mn-lt"/>
                <a:cs typeface="+mn-lt"/>
              </a:rPr>
              <a:t>portabilità e flessibilità</a:t>
            </a:r>
            <a:r>
              <a:rPr lang="it-IT" sz="2000" dirty="0">
                <a:ea typeface="+mn-lt"/>
                <a:cs typeface="+mn-lt"/>
              </a:rPr>
              <a:t> nella gestione della VPN.</a:t>
            </a:r>
            <a:endParaRPr lang="it-IT" sz="2000" dirty="0"/>
          </a:p>
          <a:p>
            <a:pPr>
              <a:lnSpc>
                <a:spcPct val="110000"/>
              </a:lnSpc>
            </a:pPr>
            <a:r>
              <a:rPr lang="it-IT" sz="2000" dirty="0">
                <a:ea typeface="+mn-lt"/>
                <a:cs typeface="+mn-lt"/>
              </a:rPr>
              <a:t>IKEv2 garantisce una connessione sicura e affidabile per il traffico di rete.</a:t>
            </a:r>
            <a:endParaRPr lang="it-IT" sz="2000" dirty="0"/>
          </a:p>
          <a:p>
            <a:pPr>
              <a:lnSpc>
                <a:spcPct val="110000"/>
              </a:lnSpc>
            </a:pPr>
            <a:r>
              <a:rPr lang="it-IT" sz="2000" dirty="0">
                <a:ea typeface="+mn-lt"/>
                <a:cs typeface="+mn-lt"/>
              </a:rPr>
              <a:t>Soluzione ideale per ambienti cloud o infrastrutture scalabili.</a:t>
            </a:r>
            <a:endParaRPr lang="it-IT" sz="2000" dirty="0"/>
          </a:p>
          <a:p>
            <a:pPr>
              <a:lnSpc>
                <a:spcPct val="110000"/>
              </a:lnSpc>
            </a:pPr>
            <a:endParaRPr lang="it-IT" sz="2000" dirty="0"/>
          </a:p>
        </p:txBody>
      </p:sp>
      <p:pic>
        <p:nvPicPr>
          <p:cNvPr id="76" name="Picture 75" descr="Immagine che contiene testo, Blu intenso, schermata, Blu elettric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CC0AAEB-8336-23E6-E6FA-874E4B352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 contrast="2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661" t="-5625" r="29426" b="5625"/>
          <a:stretch/>
        </p:blipFill>
        <p:spPr>
          <a:xfrm>
            <a:off x="6099738" y="615129"/>
            <a:ext cx="5461032" cy="53006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noFill/>
            <a:miter lim="800000"/>
          </a:ln>
          <a:effectLst>
            <a:outerShdw blurRad="838200" dist="38100" dir="5400000" algn="t" rotWithShape="0">
              <a:srgbClr val="000000">
                <a:alpha val="40000"/>
              </a:srgbClr>
            </a:outerShdw>
          </a:effectLst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088303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629D7-FA0B-1736-862C-52B28D74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93" y="394998"/>
            <a:ext cx="9905998" cy="1478570"/>
          </a:xfrm>
        </p:spPr>
        <p:txBody>
          <a:bodyPr/>
          <a:lstStyle/>
          <a:p>
            <a:r>
              <a:rPr lang="it-IT">
                <a:latin typeface="TW Cen MT"/>
              </a:rPr>
              <a:t>Configurazione dei Nodi </a:t>
            </a:r>
            <a:br>
              <a:rPr lang="it-IT">
                <a:latin typeface="TW Cen MT"/>
              </a:rPr>
            </a:br>
            <a:r>
              <a:rPr lang="it-IT">
                <a:latin typeface="TW Cen MT"/>
              </a:rPr>
              <a:t>e della chiave </a:t>
            </a:r>
            <a:r>
              <a:rPr lang="it-IT" err="1">
                <a:latin typeface="TW Cen MT"/>
              </a:rPr>
              <a:t>pre</a:t>
            </a:r>
            <a:r>
              <a:rPr lang="it-IT">
                <a:latin typeface="TW Cen MT"/>
              </a:rPr>
              <a:t>-condivisa(5)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7092F8-A2C4-4F97-683E-A7B353009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652" y="2086927"/>
            <a:ext cx="9905999" cy="45475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800">
                <a:ea typeface="+mn-lt"/>
                <a:cs typeface="+mn-lt"/>
              </a:rPr>
              <a:t>Ora configuriamo  la chiave </a:t>
            </a:r>
            <a:r>
              <a:rPr lang="it-IT" sz="1800" err="1">
                <a:ea typeface="+mn-lt"/>
                <a:cs typeface="+mn-lt"/>
              </a:rPr>
              <a:t>pre</a:t>
            </a:r>
            <a:r>
              <a:rPr lang="it-IT" sz="1800">
                <a:ea typeface="+mn-lt"/>
                <a:cs typeface="+mn-lt"/>
              </a:rPr>
              <a:t>-condivisa (PSK) in </a:t>
            </a:r>
            <a:r>
              <a:rPr lang="it-IT" sz="1800" b="1">
                <a:ea typeface="+mn-lt"/>
                <a:cs typeface="+mn-lt"/>
              </a:rPr>
              <a:t>/</a:t>
            </a:r>
            <a:r>
              <a:rPr lang="it-IT" sz="1800" b="1" err="1">
                <a:ea typeface="+mn-lt"/>
                <a:cs typeface="+mn-lt"/>
              </a:rPr>
              <a:t>etc</a:t>
            </a:r>
            <a:r>
              <a:rPr lang="it-IT" sz="1800" b="1">
                <a:ea typeface="+mn-lt"/>
                <a:cs typeface="+mn-lt"/>
              </a:rPr>
              <a:t>/</a:t>
            </a:r>
            <a:r>
              <a:rPr lang="it-IT" sz="1800" b="1" err="1">
                <a:ea typeface="+mn-lt"/>
                <a:cs typeface="+mn-lt"/>
              </a:rPr>
              <a:t>ipsec.secrets</a:t>
            </a:r>
            <a:r>
              <a:rPr lang="it-IT" sz="1800">
                <a:ea typeface="+mn-lt"/>
                <a:cs typeface="+mn-lt"/>
              </a:rPr>
              <a:t>:</a:t>
            </a:r>
          </a:p>
          <a:p>
            <a:endParaRPr lang="it-IT" sz="1800"/>
          </a:p>
          <a:p>
            <a:endParaRPr lang="it-IT" sz="1800"/>
          </a:p>
          <a:p>
            <a:r>
              <a:rPr lang="it-IT" sz="1800">
                <a:ea typeface="+mn-lt"/>
                <a:cs typeface="+mn-lt"/>
              </a:rPr>
              <a:t>Aggiungiamo:</a:t>
            </a:r>
            <a:endParaRPr lang="it-IT" sz="1800"/>
          </a:p>
          <a:p>
            <a:pPr marL="0" indent="0">
              <a:buNone/>
            </a:pPr>
            <a:endParaRPr lang="it-IT" sz="1800">
              <a:ea typeface="+mn-lt"/>
              <a:cs typeface="+mn-lt"/>
            </a:endParaRPr>
          </a:p>
          <a:p>
            <a:pPr marL="0" indent="0">
              <a:buNone/>
            </a:pPr>
            <a:endParaRPr lang="it-IT" sz="18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CE5D02-DA6D-45EC-5E5D-3B79E0C2F190}"/>
              </a:ext>
            </a:extLst>
          </p:cNvPr>
          <p:cNvSpPr txBox="1"/>
          <p:nvPr/>
        </p:nvSpPr>
        <p:spPr>
          <a:xfrm>
            <a:off x="4138784" y="2754304"/>
            <a:ext cx="239901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chemeClr val="tx1"/>
                </a:solidFill>
                <a:latin typeface="TW Cen MT"/>
              </a:rPr>
              <a:t>nano /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etc</a:t>
            </a:r>
            <a:r>
              <a:rPr lang="it-IT" b="1">
                <a:solidFill>
                  <a:schemeClr val="tx1"/>
                </a:solidFill>
                <a:latin typeface="TW Cen MT"/>
              </a:rPr>
              <a:t>/</a:t>
            </a:r>
            <a:r>
              <a:rPr lang="it-IT" b="1" err="1">
                <a:solidFill>
                  <a:schemeClr val="tx1"/>
                </a:solidFill>
                <a:latin typeface="TW Cen MT"/>
              </a:rPr>
              <a:t>ipsec.secrets</a:t>
            </a:r>
            <a:endParaRPr lang="it-IT" err="1">
              <a:solidFill>
                <a:schemeClr val="tx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C8B300-C197-2CCE-C989-74121D5759D6}"/>
              </a:ext>
            </a:extLst>
          </p:cNvPr>
          <p:cNvSpPr txBox="1"/>
          <p:nvPr/>
        </p:nvSpPr>
        <p:spPr>
          <a:xfrm>
            <a:off x="3051664" y="4176703"/>
            <a:ext cx="403477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TW Cen MT"/>
              </a:rPr>
              <a:t>@node1 @node2 : PSK "password123"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507C0E-7AC7-8077-A2BC-95C31A3F535C}"/>
              </a:ext>
            </a:extLst>
          </p:cNvPr>
          <p:cNvSpPr txBox="1"/>
          <p:nvPr/>
        </p:nvSpPr>
        <p:spPr>
          <a:xfrm>
            <a:off x="1188768" y="4868845"/>
            <a:ext cx="985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Osservazione : Tale configurazione va ripetuta </a:t>
            </a:r>
            <a:r>
              <a:rPr lang="it-IT">
                <a:ea typeface="+mn-lt"/>
                <a:cs typeface="+mn-lt"/>
              </a:rPr>
              <a:t>per il nodo2, scambiando gli IP e gli ID </a:t>
            </a:r>
            <a:r>
              <a:rPr lang="it-IT" err="1">
                <a:ea typeface="+mn-lt"/>
                <a:cs typeface="+mn-lt"/>
              </a:rPr>
              <a:t>left</a:t>
            </a:r>
            <a:r>
              <a:rPr lang="it-IT">
                <a:ea typeface="+mn-lt"/>
                <a:cs typeface="+mn-lt"/>
              </a:rPr>
              <a:t> e </a:t>
            </a:r>
            <a:r>
              <a:rPr lang="it-IT" err="1">
                <a:ea typeface="+mn-lt"/>
                <a:cs typeface="+mn-lt"/>
              </a:rPr>
              <a:t>right</a:t>
            </a:r>
            <a:endParaRPr lang="it-IT" err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381D53A-88D5-8AF8-F110-04083416A2BE}"/>
              </a:ext>
            </a:extLst>
          </p:cNvPr>
          <p:cNvSpPr txBox="1"/>
          <p:nvPr/>
        </p:nvSpPr>
        <p:spPr>
          <a:xfrm>
            <a:off x="1031240" y="5458460"/>
            <a:ext cx="7112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Riavviamo </a:t>
            </a:r>
            <a:r>
              <a:rPr lang="it-IT" err="1">
                <a:ea typeface="+mn-lt"/>
                <a:cs typeface="+mn-lt"/>
              </a:rPr>
              <a:t>StrongSwan</a:t>
            </a:r>
            <a:r>
              <a:rPr lang="it-IT">
                <a:ea typeface="+mn-lt"/>
                <a:cs typeface="+mn-lt"/>
              </a:rPr>
              <a:t> su entrambi i nodi:</a:t>
            </a:r>
            <a:endParaRPr lang="it-IT"/>
          </a:p>
          <a:p>
            <a:endParaRPr lang="it-IT"/>
          </a:p>
          <a:p>
            <a:endParaRPr lang="it-IT">
              <a:ea typeface="+mn-lt"/>
              <a:cs typeface="+mn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D6E94B-F868-9470-A572-885E961FD907}"/>
              </a:ext>
            </a:extLst>
          </p:cNvPr>
          <p:cNvSpPr txBox="1"/>
          <p:nvPr/>
        </p:nvSpPr>
        <p:spPr>
          <a:xfrm>
            <a:off x="4433424" y="6107102"/>
            <a:ext cx="154557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solidFill>
                  <a:schemeClr val="tx1"/>
                </a:solidFill>
                <a:latin typeface="TW Cen MT"/>
              </a:rPr>
              <a:t>ipsec</a:t>
            </a:r>
            <a:r>
              <a:rPr lang="it-IT">
                <a:solidFill>
                  <a:schemeClr val="tx1"/>
                </a:solidFill>
                <a:latin typeface="TW Cen MT"/>
              </a:rPr>
              <a:t> </a:t>
            </a:r>
            <a:r>
              <a:rPr lang="it-IT" err="1">
                <a:solidFill>
                  <a:schemeClr val="tx1"/>
                </a:solidFill>
                <a:latin typeface="TW Cen MT"/>
              </a:rPr>
              <a:t>restart</a:t>
            </a:r>
            <a:endParaRPr lang="it-IT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48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E32900-1E38-9531-F2DA-18EFFD7A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253" y="334038"/>
            <a:ext cx="10667998" cy="1478570"/>
          </a:xfrm>
        </p:spPr>
        <p:txBody>
          <a:bodyPr/>
          <a:lstStyle/>
          <a:p>
            <a:r>
              <a:rPr lang="it-IT">
                <a:latin typeface="TW Cen MT"/>
              </a:rPr>
              <a:t>Cattura dei pacchetti IPSec/IKEv2 con comando </a:t>
            </a:r>
            <a:r>
              <a:rPr lang="it-IT" err="1">
                <a:latin typeface="TW Cen MT"/>
              </a:rPr>
              <a:t>tcpdump</a:t>
            </a:r>
            <a:endParaRPr lang="it-IT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959510-BDAA-4FC9-7180-1F6925ED1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252" y="1802447"/>
            <a:ext cx="11054079" cy="45881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it-IT" sz="2900">
                <a:ea typeface="+mn-lt"/>
                <a:cs typeface="+mn-lt"/>
              </a:rPr>
              <a:t> </a:t>
            </a:r>
            <a:r>
              <a:rPr lang="it-IT" sz="1800">
                <a:ea typeface="+mn-lt"/>
                <a:cs typeface="+mn-lt"/>
              </a:rPr>
              <a:t>Utilizziamo il comando </a:t>
            </a:r>
            <a:r>
              <a:rPr lang="it-IT" sz="1800" err="1">
                <a:ea typeface="+mn-lt"/>
                <a:cs typeface="+mn-lt"/>
              </a:rPr>
              <a:t>tcpdump</a:t>
            </a:r>
            <a:r>
              <a:rPr lang="it-IT" sz="1800">
                <a:ea typeface="+mn-lt"/>
                <a:cs typeface="+mn-lt"/>
              </a:rPr>
              <a:t> sul nodo1 per catturare i pacchetti IPSec/IKEv2:</a:t>
            </a:r>
          </a:p>
          <a:p>
            <a:endParaRPr lang="it-IT" sz="1800"/>
          </a:p>
          <a:p>
            <a:pPr marL="0" indent="0">
              <a:buNone/>
            </a:pPr>
            <a:endParaRPr lang="it-IT" sz="1800" b="1">
              <a:ea typeface="+mn-lt"/>
              <a:cs typeface="+mn-lt"/>
            </a:endParaRPr>
          </a:p>
          <a:p>
            <a:r>
              <a:rPr lang="it-IT" sz="1800" b="1">
                <a:ea typeface="+mn-lt"/>
                <a:cs typeface="+mn-lt"/>
              </a:rPr>
              <a:t>Monitora l'interfaccia di rete </a:t>
            </a:r>
            <a:r>
              <a:rPr lang="it-IT" sz="1800" b="1">
                <a:latin typeface="Consolas"/>
              </a:rPr>
              <a:t>eth0</a:t>
            </a:r>
            <a:r>
              <a:rPr lang="it-IT" sz="1800">
                <a:ea typeface="+mn-lt"/>
                <a:cs typeface="+mn-lt"/>
              </a:rPr>
              <a:t> → Con l'opzione </a:t>
            </a:r>
            <a:r>
              <a:rPr lang="it-IT" sz="1800">
                <a:latin typeface="Consolas"/>
              </a:rPr>
              <a:t>-i eth0</a:t>
            </a:r>
            <a:r>
              <a:rPr lang="it-IT" sz="1800">
                <a:ea typeface="+mn-lt"/>
                <a:cs typeface="+mn-lt"/>
              </a:rPr>
              <a:t>, il comando cattura solo il traffico che passa attraverso l'interfaccia Ethernet </a:t>
            </a:r>
            <a:r>
              <a:rPr lang="it-IT" sz="1800">
                <a:latin typeface="Consolas"/>
              </a:rPr>
              <a:t>eth0</a:t>
            </a:r>
            <a:r>
              <a:rPr lang="it-IT" sz="1800">
                <a:ea typeface="+mn-lt"/>
                <a:cs typeface="+mn-lt"/>
              </a:rPr>
              <a:t>.</a:t>
            </a:r>
            <a:endParaRPr lang="it-IT" sz="1800"/>
          </a:p>
          <a:p>
            <a:pPr>
              <a:buFont typeface="Arial"/>
              <a:buChar char="•"/>
            </a:pPr>
            <a:r>
              <a:rPr lang="it-IT" sz="1800" b="1">
                <a:ea typeface="+mn-lt"/>
                <a:cs typeface="+mn-lt"/>
              </a:rPr>
              <a:t>Evita la risoluzione dei nomi di dominio (</a:t>
            </a:r>
            <a:r>
              <a:rPr lang="it-IT" sz="1800" b="1">
                <a:latin typeface="Consolas"/>
              </a:rPr>
              <a:t>-n</a:t>
            </a:r>
            <a:r>
              <a:rPr lang="it-IT" sz="1800" b="1">
                <a:ea typeface="+mn-lt"/>
                <a:cs typeface="+mn-lt"/>
              </a:rPr>
              <a:t>)</a:t>
            </a:r>
            <a:r>
              <a:rPr lang="it-IT" sz="1800">
                <a:ea typeface="+mn-lt"/>
                <a:cs typeface="+mn-lt"/>
              </a:rPr>
              <a:t> → Mostra gli indirizzi IP e i numeri di porta senza tradurli in nomi DNS, migliorando le prestazioni e riducendo il traffico di rete inutile.</a:t>
            </a:r>
            <a:endParaRPr lang="it-IT" sz="1800"/>
          </a:p>
          <a:p>
            <a:pPr>
              <a:buFont typeface="Arial"/>
              <a:buChar char="•"/>
            </a:pPr>
            <a:r>
              <a:rPr lang="it-IT" sz="1800" b="1">
                <a:ea typeface="+mn-lt"/>
                <a:cs typeface="+mn-lt"/>
              </a:rPr>
              <a:t>Cattura i pacchetti nella loro interezza (</a:t>
            </a:r>
            <a:r>
              <a:rPr lang="it-IT" sz="1800" b="1">
                <a:latin typeface="Consolas"/>
              </a:rPr>
              <a:t>-s 0</a:t>
            </a:r>
            <a:r>
              <a:rPr lang="it-IT" sz="1800" b="1">
                <a:ea typeface="+mn-lt"/>
                <a:cs typeface="+mn-lt"/>
              </a:rPr>
              <a:t>)</a:t>
            </a:r>
            <a:r>
              <a:rPr lang="it-IT" sz="1800">
                <a:ea typeface="+mn-lt"/>
                <a:cs typeface="+mn-lt"/>
              </a:rPr>
              <a:t> → Il valore </a:t>
            </a:r>
            <a:r>
              <a:rPr lang="it-IT" sz="1800">
                <a:latin typeface="Consolas"/>
              </a:rPr>
              <a:t>0</a:t>
            </a:r>
            <a:r>
              <a:rPr lang="it-IT" sz="1800">
                <a:ea typeface="+mn-lt"/>
                <a:cs typeface="+mn-lt"/>
              </a:rPr>
              <a:t> indica di non troncare i pacchetti, salvandoli per intero per un'analisi più dettagliata.</a:t>
            </a:r>
            <a:endParaRPr lang="it-IT" sz="1800"/>
          </a:p>
          <a:p>
            <a:pPr>
              <a:buFont typeface="Arial"/>
              <a:buChar char="•"/>
            </a:pPr>
            <a:r>
              <a:rPr lang="it-IT" sz="1800" b="1">
                <a:ea typeface="+mn-lt"/>
                <a:cs typeface="+mn-lt"/>
              </a:rPr>
              <a:t>Salva i pacchetti in un file (</a:t>
            </a:r>
            <a:r>
              <a:rPr lang="it-IT" sz="1800" b="1">
                <a:latin typeface="Consolas"/>
              </a:rPr>
              <a:t>-w ikev2_traffic.pcap</a:t>
            </a:r>
            <a:r>
              <a:rPr lang="it-IT" sz="1800" b="1">
                <a:ea typeface="+mn-lt"/>
                <a:cs typeface="+mn-lt"/>
              </a:rPr>
              <a:t>)</a:t>
            </a:r>
            <a:r>
              <a:rPr lang="it-IT" sz="1800">
                <a:ea typeface="+mn-lt"/>
                <a:cs typeface="+mn-lt"/>
              </a:rPr>
              <a:t> → Tutto il traffico catturato viene scritto in un file in formato </a:t>
            </a:r>
            <a:r>
              <a:rPr lang="it-IT" sz="1800" b="1">
                <a:latin typeface="Consolas"/>
              </a:rPr>
              <a:t>.</a:t>
            </a:r>
            <a:r>
              <a:rPr lang="it-IT" sz="1800" b="1" err="1">
                <a:latin typeface="Consolas"/>
              </a:rPr>
              <a:t>pcap</a:t>
            </a:r>
            <a:r>
              <a:rPr lang="it-IT" sz="1800">
                <a:ea typeface="+mn-lt"/>
                <a:cs typeface="+mn-lt"/>
              </a:rPr>
              <a:t>, che può essere analizzato successivamente con strumenti come </a:t>
            </a:r>
            <a:r>
              <a:rPr lang="it-IT" sz="1800" b="1" err="1">
                <a:ea typeface="+mn-lt"/>
                <a:cs typeface="+mn-lt"/>
              </a:rPr>
              <a:t>Wireshark</a:t>
            </a:r>
            <a:r>
              <a:rPr lang="it-IT" sz="1800">
                <a:ea typeface="+mn-lt"/>
                <a:cs typeface="+mn-lt"/>
              </a:rPr>
              <a:t> o </a:t>
            </a:r>
            <a:r>
              <a:rPr lang="it-IT" sz="1800" b="1" err="1">
                <a:ea typeface="+mn-lt"/>
                <a:cs typeface="+mn-lt"/>
              </a:rPr>
              <a:t>tshark</a:t>
            </a:r>
            <a:r>
              <a:rPr lang="it-IT" sz="1800">
                <a:ea typeface="+mn-lt"/>
                <a:cs typeface="+mn-lt"/>
              </a:rPr>
              <a:t>.</a:t>
            </a:r>
            <a:endParaRPr lang="it-IT" sz="1800"/>
          </a:p>
          <a:p>
            <a:pPr marL="0" indent="0">
              <a:buNone/>
            </a:pP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E0E150-6EB9-54F7-8B4B-434870558F76}"/>
              </a:ext>
            </a:extLst>
          </p:cNvPr>
          <p:cNvSpPr txBox="1"/>
          <p:nvPr/>
        </p:nvSpPr>
        <p:spPr>
          <a:xfrm>
            <a:off x="2673094" y="2389427"/>
            <a:ext cx="638173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solidFill>
                  <a:schemeClr val="tx1"/>
                </a:solidFill>
                <a:ea typeface="+mn-lt"/>
                <a:cs typeface="+mn-lt"/>
              </a:rPr>
              <a:t>tcpdump</a:t>
            </a:r>
            <a:r>
              <a:rPr lang="it-IT">
                <a:solidFill>
                  <a:schemeClr val="tx1"/>
                </a:solidFill>
                <a:ea typeface="+mn-lt"/>
                <a:cs typeface="+mn-lt"/>
              </a:rPr>
              <a:t> -i eth0 -n -s 0 -w ikev2_traffic.pcap</a:t>
            </a:r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1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DEAF64-A181-5F4E-069D-713693D53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3" y="242598"/>
            <a:ext cx="9905998" cy="1478570"/>
          </a:xfrm>
        </p:spPr>
        <p:txBody>
          <a:bodyPr/>
          <a:lstStyle/>
          <a:p>
            <a:r>
              <a:rPr lang="it-IT"/>
              <a:t>Avvio </a:t>
            </a:r>
            <a:r>
              <a:rPr lang="it-IT" err="1"/>
              <a:t>vpn</a:t>
            </a:r>
            <a:r>
              <a:rPr lang="it-IT"/>
              <a:t> ikeV2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655F24-E145-D617-BC22-FEE5C14DEA99}"/>
              </a:ext>
            </a:extLst>
          </p:cNvPr>
          <p:cNvSpPr txBox="1"/>
          <p:nvPr/>
        </p:nvSpPr>
        <p:spPr>
          <a:xfrm>
            <a:off x="4166614" y="2030700"/>
            <a:ext cx="232789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solidFill>
                  <a:schemeClr val="tx1"/>
                </a:solidFill>
                <a:ea typeface="+mn-lt"/>
                <a:cs typeface="+mn-lt"/>
              </a:rPr>
              <a:t>Ipsec</a:t>
            </a:r>
            <a:r>
              <a:rPr lang="it-IT" dirty="0">
                <a:solidFill>
                  <a:schemeClr val="tx1"/>
                </a:solidFill>
                <a:ea typeface="+mn-lt"/>
                <a:cs typeface="+mn-lt"/>
              </a:rPr>
              <a:t> up ikev2-vpn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341D13E-1AC5-D700-68F1-D920F581CEDA}"/>
              </a:ext>
            </a:extLst>
          </p:cNvPr>
          <p:cNvSpPr txBox="1"/>
          <p:nvPr/>
        </p:nvSpPr>
        <p:spPr>
          <a:xfrm>
            <a:off x="751840" y="1534160"/>
            <a:ext cx="39217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Attiviamo</a:t>
            </a:r>
            <a:r>
              <a:rPr lang="en-US"/>
              <a:t> VPN IKEv2 </a:t>
            </a:r>
            <a:r>
              <a:rPr lang="en-US" err="1"/>
              <a:t>sul</a:t>
            </a:r>
            <a:r>
              <a:rPr lang="en-US"/>
              <a:t> </a:t>
            </a:r>
            <a:r>
              <a:rPr lang="en-US" err="1"/>
              <a:t>nodo</a:t>
            </a:r>
            <a:r>
              <a:rPr lang="en-US"/>
              <a:t> 2:</a:t>
            </a:r>
            <a:endParaRPr lang="it-IT"/>
          </a:p>
        </p:txBody>
      </p:sp>
      <p:pic>
        <p:nvPicPr>
          <p:cNvPr id="8" name="Segnaposto contenuto 7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5381682-8FBA-D5D9-4B3A-8E169D38E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113" y="2535640"/>
            <a:ext cx="11485055" cy="2601193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129918-D6BA-60D3-F619-B7741CDB06FC}"/>
              </a:ext>
            </a:extLst>
          </p:cNvPr>
          <p:cNvSpPr txBox="1"/>
          <p:nvPr/>
        </p:nvSpPr>
        <p:spPr>
          <a:xfrm>
            <a:off x="751840" y="5233296"/>
            <a:ext cx="6101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Il messaggio indica che 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AD93E3B-FAAA-283D-6D63-EA67C6C4F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7256" y="5534354"/>
            <a:ext cx="745781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È stata avviata una connessione IKEv2 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ipsec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up ikev2-vpn).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messaggi IKE_SA_INIT e IKE_AUTH sono stati scambiati correttamente.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L'autenticazione con chiave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-condivisa (PSK) è andata a buon fine.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È stato negoziato e stabilito un tunnel sicuro (CHILD_SA) tra le due reti 192.168.1.0/24.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Il tunnel è ora attivo e funzionante</a:t>
            </a:r>
          </a:p>
        </p:txBody>
      </p:sp>
    </p:spTree>
    <p:extLst>
      <p:ext uri="{BB962C8B-B14F-4D97-AF65-F5344CB8AC3E}">
        <p14:creationId xmlns:p14="http://schemas.microsoft.com/office/powerpoint/2010/main" val="2020111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37FB5-BBD4-7BD3-2232-C6B51513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53" y="588038"/>
            <a:ext cx="11226798" cy="1478570"/>
          </a:xfrm>
        </p:spPr>
        <p:txBody>
          <a:bodyPr/>
          <a:lstStyle/>
          <a:p>
            <a:r>
              <a:rPr lang="it-IT">
                <a:latin typeface="TW Cen MT"/>
              </a:rPr>
              <a:t>Generazione traffico tra i 2 nodi mediante comando </a:t>
            </a:r>
            <a:r>
              <a:rPr lang="it-IT" err="1">
                <a:latin typeface="TW Cen MT"/>
              </a:rPr>
              <a:t>ping</a:t>
            </a:r>
            <a:endParaRPr lang="it-IT" err="1"/>
          </a:p>
        </p:txBody>
      </p:sp>
      <p:pic>
        <p:nvPicPr>
          <p:cNvPr id="4" name="Segnaposto contenuto 3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FF951605-B1A9-4E2B-88FF-75F27DAC0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360"/>
          <a:stretch/>
        </p:blipFill>
        <p:spPr>
          <a:xfrm>
            <a:off x="2268314" y="3083878"/>
            <a:ext cx="6487360" cy="3387282"/>
          </a:xfr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3F5CE2-40E2-6B9B-EA0E-CDDA0E33E143}"/>
              </a:ext>
            </a:extLst>
          </p:cNvPr>
          <p:cNvSpPr txBox="1"/>
          <p:nvPr/>
        </p:nvSpPr>
        <p:spPr>
          <a:xfrm>
            <a:off x="1284514" y="2058126"/>
            <a:ext cx="79610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Eseguiamo</a:t>
            </a:r>
            <a:r>
              <a:rPr lang="en-US" dirty="0"/>
              <a:t> il test ping dal nodo2 verso il nodo1 con il </a:t>
            </a:r>
            <a:r>
              <a:rPr lang="en-US" dirty="0" err="1"/>
              <a:t>comando</a:t>
            </a:r>
            <a:r>
              <a:rPr lang="en-US" dirty="0"/>
              <a:t> 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6CF97F-FF4C-CDD0-D0EF-04B9BEAD7251}"/>
              </a:ext>
            </a:extLst>
          </p:cNvPr>
          <p:cNvSpPr txBox="1"/>
          <p:nvPr/>
        </p:nvSpPr>
        <p:spPr>
          <a:xfrm>
            <a:off x="3681525" y="2570582"/>
            <a:ext cx="4057835" cy="3796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solidFill>
                  <a:schemeClr val="tx1"/>
                </a:solidFill>
                <a:ea typeface="+mn-lt"/>
                <a:cs typeface="+mn-lt"/>
              </a:rPr>
              <a:t>ping</a:t>
            </a:r>
            <a:r>
              <a:rPr lang="it-IT">
                <a:solidFill>
                  <a:schemeClr val="tx1"/>
                </a:solidFill>
                <a:ea typeface="+mn-lt"/>
                <a:cs typeface="+mn-lt"/>
              </a:rPr>
              <a:t> –c 10 192.168.1.2</a:t>
            </a:r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49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7A6A60-9C48-C28F-B446-8B6EA2FF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543" y="397648"/>
            <a:ext cx="9905998" cy="1478570"/>
          </a:xfrm>
        </p:spPr>
        <p:txBody>
          <a:bodyPr/>
          <a:lstStyle/>
          <a:p>
            <a:r>
              <a:rPr lang="it-IT"/>
              <a:t>Risultato cattura con  </a:t>
            </a:r>
            <a:r>
              <a:rPr lang="it-IT" err="1"/>
              <a:t>tcpdump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BDAA380-6361-FB6B-36A8-B6F94B954C5E}"/>
              </a:ext>
            </a:extLst>
          </p:cNvPr>
          <p:cNvSpPr txBox="1"/>
          <p:nvPr/>
        </p:nvSpPr>
        <p:spPr>
          <a:xfrm>
            <a:off x="1320800" y="2032000"/>
            <a:ext cx="4866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Stoppiamo</a:t>
            </a:r>
            <a:r>
              <a:rPr lang="en-US"/>
              <a:t> </a:t>
            </a:r>
            <a:r>
              <a:rPr lang="en-US" err="1"/>
              <a:t>tcpdump</a:t>
            </a:r>
            <a:r>
              <a:rPr lang="en-US"/>
              <a:t> con CTRL+C </a:t>
            </a:r>
            <a:r>
              <a:rPr lang="en-US" err="1"/>
              <a:t>sul</a:t>
            </a:r>
            <a:r>
              <a:rPr lang="en-US"/>
              <a:t> </a:t>
            </a:r>
            <a:r>
              <a:rPr lang="en-US" err="1"/>
              <a:t>nodo</a:t>
            </a:r>
            <a:r>
              <a:rPr lang="en-US"/>
              <a:t> 1 :</a:t>
            </a:r>
          </a:p>
        </p:txBody>
      </p:sp>
      <p:pic>
        <p:nvPicPr>
          <p:cNvPr id="7" name="Segnaposto contenuto 6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424349AB-8992-91CD-EE5B-05192D175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466" y="2872968"/>
            <a:ext cx="9905999" cy="1481266"/>
          </a:xfrm>
        </p:spPr>
      </p:pic>
    </p:spTree>
    <p:extLst>
      <p:ext uri="{BB962C8B-B14F-4D97-AF65-F5344CB8AC3E}">
        <p14:creationId xmlns:p14="http://schemas.microsoft.com/office/powerpoint/2010/main" val="1851373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FC30B5-9AE6-D3B2-0826-5B1E3D41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694" y="511362"/>
            <a:ext cx="9905998" cy="1478570"/>
          </a:xfrm>
        </p:spPr>
        <p:txBody>
          <a:bodyPr/>
          <a:lstStyle/>
          <a:p>
            <a:r>
              <a:rPr lang="it-IT"/>
              <a:t>SALVATAGGIO CATTURA .PCAP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E14D10-A3F0-A522-F9C3-68120E012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195" y="4187026"/>
            <a:ext cx="9905999" cy="5749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800">
                <a:ea typeface="+mn-lt"/>
                <a:cs typeface="+mn-lt"/>
              </a:rPr>
              <a:t>Copiamo il file .</a:t>
            </a:r>
            <a:r>
              <a:rPr lang="it-IT" sz="1800" err="1">
                <a:ea typeface="+mn-lt"/>
                <a:cs typeface="+mn-lt"/>
              </a:rPr>
              <a:t>pcap</a:t>
            </a:r>
            <a:r>
              <a:rPr lang="it-IT" sz="1800">
                <a:ea typeface="+mn-lt"/>
                <a:cs typeface="+mn-lt"/>
              </a:rPr>
              <a:t> fuori dal </a:t>
            </a:r>
            <a:r>
              <a:rPr lang="it-IT" sz="1800" err="1">
                <a:ea typeface="+mn-lt"/>
                <a:cs typeface="+mn-lt"/>
              </a:rPr>
              <a:t>node</a:t>
            </a:r>
            <a:r>
              <a:rPr lang="it-IT" sz="1800">
                <a:ea typeface="+mn-lt"/>
                <a:cs typeface="+mn-lt"/>
              </a:rPr>
              <a:t> 1:</a:t>
            </a:r>
            <a:endParaRPr lang="it-IT" sz="18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3A2878-212B-0C7F-96A8-8B2A1C294A76}"/>
              </a:ext>
            </a:extLst>
          </p:cNvPr>
          <p:cNvSpPr txBox="1"/>
          <p:nvPr/>
        </p:nvSpPr>
        <p:spPr>
          <a:xfrm>
            <a:off x="3922226" y="4932036"/>
            <a:ext cx="434973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TW Cen MT"/>
                <a:ea typeface="+mn-lt"/>
                <a:cs typeface="+mn-lt"/>
              </a:rPr>
              <a:t>docker cp node1:/ikev2_traffic.pcap </a:t>
            </a:r>
            <a:endParaRPr lang="it-IT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schermata, softwa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6850D7B0-CE0D-78BD-1125-7604E6A7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4" y="1984597"/>
            <a:ext cx="9092514" cy="220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86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EEDAF-215C-1A8F-BDFB-1B5B8648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648BA6-704D-D6CC-A404-27F66777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50" y="1406"/>
            <a:ext cx="11276182" cy="1478570"/>
          </a:xfrm>
        </p:spPr>
        <p:txBody>
          <a:bodyPr/>
          <a:lstStyle/>
          <a:p>
            <a:r>
              <a:rPr lang="it-IT" b="1"/>
              <a:t> </a:t>
            </a:r>
            <a:r>
              <a:rPr lang="it-IT" b="1" err="1"/>
              <a:t>DECifrare</a:t>
            </a:r>
            <a:r>
              <a:rPr lang="it-IT" b="1"/>
              <a:t>  PACCHETTI IKEV2 su </a:t>
            </a:r>
            <a:r>
              <a:rPr lang="it-IT" b="1" err="1"/>
              <a:t>wireshark</a:t>
            </a:r>
            <a:r>
              <a:rPr lang="it-IT" b="1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6C17E6-F81A-07A6-0109-FB2DFFA7D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00" y="1131029"/>
            <a:ext cx="10415765" cy="76273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it-IT" sz="1800">
              <a:ea typeface="+mn-lt"/>
              <a:cs typeface="+mn-lt"/>
            </a:endParaRPr>
          </a:p>
          <a:p>
            <a:endParaRPr lang="it-IT" sz="180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CD6DE84-040D-6DED-6A87-68389D42832A}"/>
              </a:ext>
            </a:extLst>
          </p:cNvPr>
          <p:cNvCxnSpPr/>
          <p:nvPr/>
        </p:nvCxnSpPr>
        <p:spPr>
          <a:xfrm>
            <a:off x="11848126" y="3788742"/>
            <a:ext cx="36969" cy="10729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7CCCC7-8CB9-EFF0-AF27-774FE67D271A}"/>
              </a:ext>
            </a:extLst>
          </p:cNvPr>
          <p:cNvSpPr txBox="1"/>
          <p:nvPr/>
        </p:nvSpPr>
        <p:spPr>
          <a:xfrm>
            <a:off x="906446" y="1131414"/>
            <a:ext cx="8855737" cy="3796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Ricaviamo le chiavi IKEv2 dal file charon.log, cercando Sk_: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174208-314A-085E-A375-C757EDC9E31F}"/>
              </a:ext>
            </a:extLst>
          </p:cNvPr>
          <p:cNvSpPr txBox="1"/>
          <p:nvPr/>
        </p:nvSpPr>
        <p:spPr>
          <a:xfrm>
            <a:off x="895900" y="3594363"/>
            <a:ext cx="122007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In </a:t>
            </a:r>
            <a:r>
              <a:rPr lang="it-IT" err="1"/>
              <a:t>Wireshark</a:t>
            </a:r>
            <a:r>
              <a:rPr lang="it-IT"/>
              <a:t> </a:t>
            </a:r>
            <a:r>
              <a:rPr lang="it-IT">
                <a:ea typeface="+mn-lt"/>
                <a:cs typeface="+mn-lt"/>
              </a:rPr>
              <a:t>Modifica &gt; Preferenze &gt; </a:t>
            </a:r>
            <a:r>
              <a:rPr lang="it-IT" err="1">
                <a:ea typeface="+mn-lt"/>
                <a:cs typeface="+mn-lt"/>
              </a:rPr>
              <a:t>Protocols</a:t>
            </a:r>
            <a:r>
              <a:rPr lang="it-IT">
                <a:ea typeface="+mn-lt"/>
                <a:cs typeface="+mn-lt"/>
              </a:rPr>
              <a:t> &gt; ISAKMP &gt; Ikev2 Decryption </a:t>
            </a:r>
            <a:r>
              <a:rPr lang="it-IT" err="1">
                <a:ea typeface="+mn-lt"/>
                <a:cs typeface="+mn-lt"/>
              </a:rPr>
              <a:t>Table</a:t>
            </a:r>
            <a:r>
              <a:rPr lang="it-IT"/>
              <a:t> :</a:t>
            </a:r>
          </a:p>
        </p:txBody>
      </p:sp>
      <p:pic>
        <p:nvPicPr>
          <p:cNvPr id="19" name="Immagine 18" descr="Immagine che contiene testo, schermata, Carattere, Software multimedi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C74F3EF2-4637-52EA-0A9F-D323289C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48" y="3990142"/>
            <a:ext cx="9382126" cy="887347"/>
          </a:xfrm>
          <a:prstGeom prst="rect">
            <a:avLst/>
          </a:prstGeom>
        </p:spPr>
      </p:pic>
      <p:pic>
        <p:nvPicPr>
          <p:cNvPr id="22" name="Immagine 21" descr="Immagine che contiene testo, schermata, Carattere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C559D79-346A-D1B4-904F-8A220A9A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9" y="5245314"/>
            <a:ext cx="6496050" cy="149542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36A4031-F460-1CDA-DA76-3850842A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58" y="1510742"/>
            <a:ext cx="7591425" cy="2085975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66B5330-1FFF-31FA-729D-77E4889EF116}"/>
              </a:ext>
            </a:extLst>
          </p:cNvPr>
          <p:cNvSpPr txBox="1"/>
          <p:nvPr/>
        </p:nvSpPr>
        <p:spPr>
          <a:xfrm>
            <a:off x="906446" y="4869333"/>
            <a:ext cx="8855737" cy="3796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Applicando la regola otterremo il payload decriptato:</a:t>
            </a:r>
          </a:p>
        </p:txBody>
      </p:sp>
    </p:spTree>
    <p:extLst>
      <p:ext uri="{BB962C8B-B14F-4D97-AF65-F5344CB8AC3E}">
        <p14:creationId xmlns:p14="http://schemas.microsoft.com/office/powerpoint/2010/main" val="113620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2B8BA-0DA0-D1C1-42A9-3305E3E1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FE60A-9C56-F9BE-40F3-77C766D2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639" y="330971"/>
            <a:ext cx="9905998" cy="1478570"/>
          </a:xfrm>
        </p:spPr>
        <p:txBody>
          <a:bodyPr/>
          <a:lstStyle/>
          <a:p>
            <a:r>
              <a:rPr lang="it-IT" dirty="0" err="1"/>
              <a:t>ANalisi</a:t>
            </a:r>
            <a:r>
              <a:rPr lang="it-IT" dirty="0"/>
              <a:t> negoziazione ikeV2 su </a:t>
            </a:r>
            <a:r>
              <a:rPr lang="it-IT" dirty="0" err="1"/>
              <a:t>wireshark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E42FD1-4885-5C07-8E0B-2CA42C84B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506" y="1813858"/>
            <a:ext cx="9905999" cy="5749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1800">
                <a:ea typeface="+mn-lt"/>
                <a:cs typeface="+mn-lt"/>
              </a:rPr>
              <a:t>Ci sono solo 4 messaggi:</a:t>
            </a:r>
            <a:endParaRPr lang="it-IT"/>
          </a:p>
          <a:p>
            <a:endParaRPr lang="it-IT" sz="18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4E76B2-8966-6E06-760C-AD0BBC7742EB}"/>
              </a:ext>
            </a:extLst>
          </p:cNvPr>
          <p:cNvSpPr txBox="1"/>
          <p:nvPr/>
        </p:nvSpPr>
        <p:spPr>
          <a:xfrm>
            <a:off x="1001323" y="3424208"/>
            <a:ext cx="10468514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>
                <a:ea typeface="+mn-lt"/>
                <a:cs typeface="+mn-lt"/>
              </a:rPr>
              <a:t>Quadro generale:</a:t>
            </a:r>
          </a:p>
          <a:p>
            <a:pPr marL="285750" indent="-285750">
              <a:buFont typeface="Arial"/>
              <a:buChar char="•"/>
            </a:pPr>
            <a:r>
              <a:rPr lang="it-IT" sz="1600" b="1" dirty="0">
                <a:ea typeface="+mn-lt"/>
                <a:cs typeface="+mn-lt"/>
              </a:rPr>
              <a:t>IKE_SA_INIT</a:t>
            </a:r>
            <a:r>
              <a:rPr lang="it-IT" sz="1600" dirty="0">
                <a:ea typeface="+mn-lt"/>
                <a:cs typeface="+mn-lt"/>
              </a:rPr>
              <a:t> : negozia i parametri di sicurezza per proteggere i prossimi 2 messaggi (IKE_AUTH)</a:t>
            </a:r>
            <a:endParaRPr lang="it-IT" sz="1600" dirty="0"/>
          </a:p>
          <a:p>
            <a:pPr marL="742950" lvl="1" indent="-285750">
              <a:buFont typeface="Courier New"/>
              <a:buChar char="o"/>
            </a:pPr>
            <a:r>
              <a:rPr lang="it-IT" sz="1600" dirty="0">
                <a:ea typeface="+mn-lt"/>
                <a:cs typeface="+mn-lt"/>
              </a:rPr>
              <a:t>Crea anche una chiave </a:t>
            </a:r>
            <a:r>
              <a:rPr lang="it-IT" sz="1600" dirty="0" err="1">
                <a:ea typeface="+mn-lt"/>
                <a:cs typeface="+mn-lt"/>
              </a:rPr>
              <a:t>seed</a:t>
            </a:r>
            <a:r>
              <a:rPr lang="it-IT" sz="1600" dirty="0">
                <a:ea typeface="+mn-lt"/>
                <a:cs typeface="+mn-lt"/>
              </a:rPr>
              <a:t> (nota come SKEYSEED) in cui vengono prodotte ulteriori chiavi: </a:t>
            </a:r>
            <a:endParaRPr lang="it-IT" sz="1600" dirty="0"/>
          </a:p>
          <a:p>
            <a:pPr marL="1200150" lvl="2" indent="-285750">
              <a:buFont typeface="Wingdings"/>
              <a:buChar char="§"/>
            </a:pPr>
            <a:r>
              <a:rPr lang="it-IT" sz="1600" dirty="0" err="1">
                <a:ea typeface="+mn-lt"/>
                <a:cs typeface="+mn-lt"/>
              </a:rPr>
              <a:t>SK_e</a:t>
            </a:r>
            <a:r>
              <a:rPr lang="it-IT" sz="1600" dirty="0">
                <a:ea typeface="+mn-lt"/>
                <a:cs typeface="+mn-lt"/>
              </a:rPr>
              <a:t> (crittografia): calcolato per ogni direzione (una per l'uscita e una per l'entrata) per crittografare i messaggi IKE_AUTH</a:t>
            </a:r>
            <a:endParaRPr lang="it-IT" sz="1600" dirty="0"/>
          </a:p>
          <a:p>
            <a:pPr marL="1200150" lvl="2" indent="-285750">
              <a:buFont typeface="Wingdings"/>
              <a:buChar char="§"/>
            </a:pPr>
            <a:r>
              <a:rPr lang="it-IT" sz="1600" dirty="0" err="1">
                <a:ea typeface="+mn-lt"/>
                <a:cs typeface="+mn-lt"/>
              </a:rPr>
              <a:t>SK_a</a:t>
            </a:r>
            <a:r>
              <a:rPr lang="it-IT" sz="1600" dirty="0">
                <a:ea typeface="+mn-lt"/>
                <a:cs typeface="+mn-lt"/>
              </a:rPr>
              <a:t> (autenticazione): calcolato per ogni direzione (una per l'uscita e una per l'entrata) per eseguire l'</a:t>
            </a:r>
            <a:r>
              <a:rPr lang="it-IT" sz="1600" dirty="0" err="1">
                <a:ea typeface="+mn-lt"/>
                <a:cs typeface="+mn-lt"/>
              </a:rPr>
              <a:t>hash</a:t>
            </a:r>
            <a:r>
              <a:rPr lang="it-IT" sz="1600" dirty="0">
                <a:ea typeface="+mn-lt"/>
                <a:cs typeface="+mn-lt"/>
              </a:rPr>
              <a:t> (utilizzando HMAC) dei messaggi IKE_AUTH</a:t>
            </a:r>
            <a:endParaRPr lang="it-IT" sz="1600" dirty="0"/>
          </a:p>
          <a:p>
            <a:pPr marL="1200150" lvl="2" indent="-285750">
              <a:buFont typeface="Wingdings"/>
              <a:buChar char="§"/>
            </a:pPr>
            <a:r>
              <a:rPr lang="it-IT" sz="1600" dirty="0" err="1">
                <a:ea typeface="+mn-lt"/>
                <a:cs typeface="+mn-lt"/>
              </a:rPr>
              <a:t>SK_d</a:t>
            </a:r>
            <a:r>
              <a:rPr lang="it-IT" sz="1600" dirty="0">
                <a:ea typeface="+mn-lt"/>
                <a:cs typeface="+mn-lt"/>
              </a:rPr>
              <a:t> (derivazione): consegnato a IPSec per generare chiavi di crittografia e facoltativamente di autenticazione per il traffico di produzione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>
                <a:ea typeface="+mn-lt"/>
                <a:cs typeface="+mn-lt"/>
              </a:rPr>
              <a:t>IKE_AUTH</a:t>
            </a:r>
            <a:r>
              <a:rPr lang="it-IT" sz="1600" dirty="0">
                <a:ea typeface="+mn-lt"/>
                <a:cs typeface="+mn-lt"/>
              </a:rPr>
              <a:t> : negozia i parametri di sicurezza per proteggere il traffico di produzione (CHILD_SA)</a:t>
            </a:r>
            <a:endParaRPr lang="it-IT" sz="1600" dirty="0"/>
          </a:p>
          <a:p>
            <a:pPr marL="742950" lvl="1" indent="-285750">
              <a:buFont typeface="Courier New"/>
              <a:buChar char="o"/>
            </a:pPr>
            <a:r>
              <a:rPr lang="it-IT" sz="1600" dirty="0">
                <a:ea typeface="+mn-lt"/>
                <a:cs typeface="+mn-lt"/>
              </a:rPr>
              <a:t>Più specificatamente, il protocollo IPSec utilizzato (ESP o AH - in genere ESP poiché AH non supporta la crittografia), l'algoritmo di crittografia (AES-128 o AES-256) e l'algoritmo di autenticazione (HMAC_SHA256 o HMAC_SHA384).</a:t>
            </a:r>
            <a:endParaRPr lang="it-IT" sz="1600" dirty="0"/>
          </a:p>
          <a:p>
            <a:pPr algn="l"/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139BD78-8BB8-298C-166C-35324802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5" y="2375200"/>
            <a:ext cx="115443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40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8D092-3DBD-2995-CAC5-86A198DA1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3BE55-57F2-87C9-3DC9-C3B6DF69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06" y="6415"/>
            <a:ext cx="9905998" cy="1478570"/>
          </a:xfrm>
        </p:spPr>
        <p:txBody>
          <a:bodyPr>
            <a:normAutofit/>
          </a:bodyPr>
          <a:lstStyle/>
          <a:p>
            <a:r>
              <a:rPr lang="it-IT" b="1">
                <a:latin typeface="TW Cen MT"/>
              </a:rPr>
              <a:t>IKE_SA_INIT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429AC94-C603-79D5-91EB-CA680EAB0018}"/>
              </a:ext>
            </a:extLst>
          </p:cNvPr>
          <p:cNvSpPr txBox="1"/>
          <p:nvPr/>
        </p:nvSpPr>
        <p:spPr>
          <a:xfrm>
            <a:off x="499044" y="1109985"/>
            <a:ext cx="11163771" cy="13849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Innanzitutto l'</a:t>
            </a:r>
            <a:r>
              <a:rPr lang="it-IT" sz="1600" dirty="0" err="1">
                <a:ea typeface="+mn-lt"/>
                <a:cs typeface="+mn-lt"/>
              </a:rPr>
              <a:t>Initiator</a:t>
            </a:r>
            <a:r>
              <a:rPr lang="it-IT" sz="1600" dirty="0">
                <a:ea typeface="+mn-lt"/>
                <a:cs typeface="+mn-lt"/>
              </a:rPr>
              <a:t> invia un  payload  </a:t>
            </a:r>
            <a:r>
              <a:rPr lang="it-IT" sz="1600" b="1" dirty="0">
                <a:ea typeface="+mn-lt"/>
                <a:cs typeface="+mn-lt"/>
              </a:rPr>
              <a:t>Security Association</a:t>
            </a:r>
            <a:r>
              <a:rPr lang="it-IT" sz="1600" dirty="0">
                <a:ea typeface="+mn-lt"/>
                <a:cs typeface="+mn-lt"/>
              </a:rPr>
              <a:t>  —&gt;  </a:t>
            </a:r>
            <a:r>
              <a:rPr lang="it-IT" sz="1600" b="1" dirty="0" err="1">
                <a:ea typeface="+mn-lt"/>
                <a:cs typeface="+mn-lt"/>
              </a:rPr>
              <a:t>Proposal</a:t>
            </a:r>
            <a:r>
              <a:rPr lang="it-IT" sz="1600" dirty="0">
                <a:ea typeface="+mn-lt"/>
                <a:cs typeface="+mn-lt"/>
              </a:rPr>
              <a:t>  —&gt;  </a:t>
            </a:r>
            <a:r>
              <a:rPr lang="it-IT" sz="1600" b="1" dirty="0" err="1">
                <a:ea typeface="+mn-lt"/>
                <a:cs typeface="+mn-lt"/>
              </a:rPr>
              <a:t>Transform</a:t>
            </a:r>
            <a:r>
              <a:rPr lang="it-IT" sz="1600" dirty="0">
                <a:ea typeface="+mn-lt"/>
                <a:cs typeface="+mn-lt"/>
              </a:rPr>
              <a:t> ,  </a:t>
            </a:r>
            <a:r>
              <a:rPr lang="it-IT" sz="1600" b="1" dirty="0" err="1">
                <a:ea typeface="+mn-lt"/>
                <a:cs typeface="+mn-lt"/>
              </a:rPr>
              <a:t>Transform</a:t>
            </a:r>
            <a:r>
              <a:rPr lang="it-IT" sz="1600" b="1" dirty="0">
                <a:ea typeface="+mn-lt"/>
                <a:cs typeface="+mn-lt"/>
              </a:rPr>
              <a:t> ... </a:t>
            </a:r>
            <a:r>
              <a:rPr lang="it-IT" sz="1600" dirty="0">
                <a:ea typeface="+mn-lt"/>
                <a:cs typeface="+mn-lt"/>
              </a:rPr>
              <a:t>che contiene le impostazioni di sicurezza richieste per proteggere la fase IKE_AUTH  e per generare la chiave </a:t>
            </a:r>
            <a:r>
              <a:rPr lang="it-IT" sz="1600" dirty="0" err="1">
                <a:ea typeface="+mn-lt"/>
                <a:cs typeface="+mn-lt"/>
              </a:rPr>
              <a:t>seed</a:t>
            </a:r>
            <a:r>
              <a:rPr lang="it-IT" sz="1600" dirty="0">
                <a:ea typeface="+mn-lt"/>
                <a:cs typeface="+mn-lt"/>
              </a:rPr>
              <a:t> ( </a:t>
            </a:r>
            <a:r>
              <a:rPr lang="it-IT" sz="1600" b="1" dirty="0" err="1">
                <a:ea typeface="+mn-lt"/>
                <a:cs typeface="+mn-lt"/>
              </a:rPr>
              <a:t>SK_d</a:t>
            </a:r>
            <a:r>
              <a:rPr lang="it-IT" sz="1600" dirty="0">
                <a:ea typeface="+mn-lt"/>
                <a:cs typeface="+mn-lt"/>
              </a:rPr>
              <a:t> ) per il traffico di produzione (CHILD_SA):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endParaRPr lang="en-US" sz="1200" dirty="0">
              <a:solidFill>
                <a:srgbClr val="FFFFFF"/>
              </a:solidFill>
              <a:latin typeface="TW Cen MT"/>
            </a:endParaRPr>
          </a:p>
          <a:p>
            <a:pPr marL="285750" indent="-285750" algn="l">
              <a:buFont typeface="Arial"/>
              <a:buChar char="•"/>
            </a:pPr>
            <a:endParaRPr lang="it-IT" sz="1200" dirty="0"/>
          </a:p>
          <a:p>
            <a:endParaRPr lang="it-IT" sz="1200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D8C1012A-ADE9-5B14-D288-4D8CD21D2420}"/>
              </a:ext>
            </a:extLst>
          </p:cNvPr>
          <p:cNvCxnSpPr/>
          <p:nvPr/>
        </p:nvCxnSpPr>
        <p:spPr>
          <a:xfrm flipH="1">
            <a:off x="3569864" y="2499593"/>
            <a:ext cx="1596726" cy="1579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7C5B0E-3348-0904-DCC8-96889A3E834E}"/>
              </a:ext>
            </a:extLst>
          </p:cNvPr>
          <p:cNvSpPr txBox="1"/>
          <p:nvPr/>
        </p:nvSpPr>
        <p:spPr>
          <a:xfrm>
            <a:off x="701040" y="6035040"/>
            <a:ext cx="98958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TW Cen MT"/>
              </a:rPr>
              <a:t>In </a:t>
            </a:r>
            <a:r>
              <a:rPr lang="en-US" sz="1600" err="1">
                <a:latin typeface="TW Cen MT"/>
              </a:rPr>
              <a:t>questo</a:t>
            </a:r>
            <a:r>
              <a:rPr lang="en-US" sz="1600">
                <a:latin typeface="TW Cen MT"/>
              </a:rPr>
              <a:t> </a:t>
            </a:r>
            <a:r>
              <a:rPr lang="en-US" sz="1600" err="1">
                <a:latin typeface="TW Cen MT"/>
              </a:rPr>
              <a:t>caso</a:t>
            </a:r>
            <a:r>
              <a:rPr lang="en-US" sz="1600">
                <a:latin typeface="TW Cen MT"/>
              </a:rPr>
              <a:t> </a:t>
            </a:r>
            <a:r>
              <a:rPr lang="en-US" sz="1600" err="1">
                <a:latin typeface="TW Cen MT"/>
              </a:rPr>
              <a:t>l'Initiator</a:t>
            </a:r>
            <a:r>
              <a:rPr lang="en-US" sz="1600">
                <a:latin typeface="TW Cen MT"/>
              </a:rPr>
              <a:t> ha </a:t>
            </a:r>
            <a:r>
              <a:rPr lang="en-US" sz="1600" err="1">
                <a:latin typeface="TW Cen MT"/>
              </a:rPr>
              <a:t>inviato</a:t>
            </a:r>
            <a:r>
              <a:rPr lang="en-US" sz="1600">
                <a:latin typeface="TW Cen MT"/>
              </a:rPr>
              <a:t> solo </a:t>
            </a:r>
            <a:r>
              <a:rPr lang="en-US" sz="1600" err="1">
                <a:latin typeface="TW Cen MT"/>
              </a:rPr>
              <a:t>un'opzione</a:t>
            </a:r>
            <a:r>
              <a:rPr lang="en-US" sz="1600">
                <a:latin typeface="TW Cen MT"/>
              </a:rPr>
              <a:t> per </a:t>
            </a:r>
            <a:r>
              <a:rPr lang="en-US" sz="1600" err="1">
                <a:latin typeface="TW Cen MT"/>
              </a:rPr>
              <a:t>Crittografia</a:t>
            </a:r>
            <a:r>
              <a:rPr lang="en-US" sz="1600">
                <a:latin typeface="TW Cen MT"/>
              </a:rPr>
              <a:t>, </a:t>
            </a:r>
            <a:r>
              <a:rPr lang="en-US" sz="1600" err="1">
                <a:latin typeface="TW Cen MT"/>
              </a:rPr>
              <a:t>Integrità</a:t>
            </a:r>
            <a:r>
              <a:rPr lang="en-US" sz="1600">
                <a:latin typeface="TW Cen MT"/>
              </a:rPr>
              <a:t>, </a:t>
            </a:r>
            <a:r>
              <a:rPr lang="en-US" sz="1600" err="1">
                <a:latin typeface="TW Cen MT"/>
              </a:rPr>
              <a:t>Funzione</a:t>
            </a:r>
            <a:r>
              <a:rPr lang="en-US" sz="1600">
                <a:latin typeface="TW Cen MT"/>
              </a:rPr>
              <a:t> Pseudo-</a:t>
            </a:r>
            <a:r>
              <a:rPr lang="en-US" sz="1600" err="1">
                <a:latin typeface="TW Cen MT"/>
              </a:rPr>
              <a:t>Casuale</a:t>
            </a:r>
            <a:r>
              <a:rPr lang="en-US" sz="1600">
                <a:latin typeface="TW Cen MT"/>
              </a:rPr>
              <a:t> (PRF) e Gruppo Diffie-Hellman, </a:t>
            </a:r>
            <a:r>
              <a:rPr lang="en-US" sz="1600" err="1">
                <a:latin typeface="TW Cen MT"/>
              </a:rPr>
              <a:t>quindi</a:t>
            </a:r>
            <a:r>
              <a:rPr lang="en-US" sz="1600">
                <a:latin typeface="TW Cen MT"/>
              </a:rPr>
              <a:t> ci </a:t>
            </a:r>
            <a:r>
              <a:rPr lang="en-US" sz="1600" err="1">
                <a:latin typeface="TW Cen MT"/>
              </a:rPr>
              <a:t>sono</a:t>
            </a:r>
            <a:r>
              <a:rPr lang="en-US" sz="1600">
                <a:latin typeface="TW Cen MT"/>
              </a:rPr>
              <a:t> solo 4 </a:t>
            </a:r>
            <a:r>
              <a:rPr lang="en-US" sz="1600" err="1">
                <a:latin typeface="TW Cen MT"/>
              </a:rPr>
              <a:t>trasformazioni</a:t>
            </a:r>
            <a:r>
              <a:rPr lang="en-US" sz="1600">
                <a:latin typeface="TW Cen MT"/>
              </a:rPr>
              <a:t> </a:t>
            </a:r>
            <a:r>
              <a:rPr lang="en-US" sz="1600" err="1">
                <a:latin typeface="TW Cen MT"/>
              </a:rPr>
              <a:t>corrispondenti</a:t>
            </a:r>
            <a:r>
              <a:rPr lang="en-US" sz="1600">
                <a:latin typeface="TW Cen MT"/>
              </a:rPr>
              <a:t>, ma </a:t>
            </a:r>
            <a:r>
              <a:rPr lang="en-US" sz="1600" err="1">
                <a:latin typeface="TW Cen MT"/>
              </a:rPr>
              <a:t>potrebbero</a:t>
            </a:r>
            <a:r>
              <a:rPr lang="en-US" sz="1600">
                <a:latin typeface="TW Cen MT"/>
              </a:rPr>
              <a:t> </a:t>
            </a:r>
            <a:r>
              <a:rPr lang="en-US" sz="1600" err="1">
                <a:latin typeface="TW Cen MT"/>
              </a:rPr>
              <a:t>essercene</a:t>
            </a:r>
            <a:r>
              <a:rPr lang="en-US" sz="1600">
                <a:latin typeface="TW Cen MT"/>
              </a:rPr>
              <a:t> di </a:t>
            </a:r>
            <a:r>
              <a:rPr lang="en-US" sz="1600" err="1">
                <a:latin typeface="TW Cen MT"/>
              </a:rPr>
              <a:t>più</a:t>
            </a:r>
            <a:r>
              <a:rPr lang="en-US" sz="1600">
                <a:latin typeface="TW Cen MT"/>
              </a:rPr>
              <a:t>. </a:t>
            </a:r>
            <a:endParaRPr lang="it-IT" sz="16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5BD9A16-CA15-893C-17B6-F67D16BC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79" y="1995616"/>
            <a:ext cx="11363325" cy="457200"/>
          </a:xfrm>
          <a:prstGeom prst="rect">
            <a:avLst/>
          </a:prstGeom>
        </p:spPr>
      </p:pic>
      <p:pic>
        <p:nvPicPr>
          <p:cNvPr id="15" name="Immagine 14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E325645-B047-DEA5-96EE-28E8504B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2" y="2699693"/>
            <a:ext cx="4349323" cy="3178261"/>
          </a:xfrm>
          <a:prstGeom prst="rect">
            <a:avLst/>
          </a:prstGeom>
        </p:spPr>
      </p:pic>
      <p:pic>
        <p:nvPicPr>
          <p:cNvPr id="16" name="Immagine 15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BEB9EBC-90EA-15E7-441F-DA5940B5F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055" y="2703388"/>
            <a:ext cx="3872480" cy="3183113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29FBCDE0-3301-DCF6-E1B5-2A4ED96E3555}"/>
              </a:ext>
            </a:extLst>
          </p:cNvPr>
          <p:cNvSpPr/>
          <p:nvPr/>
        </p:nvSpPr>
        <p:spPr>
          <a:xfrm>
            <a:off x="4927251" y="5101587"/>
            <a:ext cx="1697550" cy="7590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pic>
        <p:nvPicPr>
          <p:cNvPr id="19" name="Immagine 18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FFA99420-28A8-4C7E-A2FF-250CA4D71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396" y="2694545"/>
            <a:ext cx="3476991" cy="3163884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D41D610-F0CF-84E4-28E7-2F4887D5C5F5}"/>
              </a:ext>
            </a:extLst>
          </p:cNvPr>
          <p:cNvCxnSpPr>
            <a:cxnSpLocks/>
          </p:cNvCxnSpPr>
          <p:nvPr/>
        </p:nvCxnSpPr>
        <p:spPr>
          <a:xfrm flipV="1">
            <a:off x="6666425" y="2865427"/>
            <a:ext cx="2007327" cy="233398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C210211F-A795-974C-4323-5CAC391249E1}"/>
              </a:ext>
            </a:extLst>
          </p:cNvPr>
          <p:cNvSpPr/>
          <p:nvPr/>
        </p:nvSpPr>
        <p:spPr>
          <a:xfrm>
            <a:off x="295798" y="4333564"/>
            <a:ext cx="2013851" cy="1983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50C9B871-BD7E-66E8-86B7-5D63823F25B7}"/>
              </a:ext>
            </a:extLst>
          </p:cNvPr>
          <p:cNvCxnSpPr>
            <a:cxnSpLocks/>
          </p:cNvCxnSpPr>
          <p:nvPr/>
        </p:nvCxnSpPr>
        <p:spPr>
          <a:xfrm flipV="1">
            <a:off x="2306004" y="2908364"/>
            <a:ext cx="2346554" cy="14509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CC34469B-C211-9625-8877-ADF6A75CB0BA}"/>
              </a:ext>
            </a:extLst>
          </p:cNvPr>
          <p:cNvSpPr/>
          <p:nvPr/>
        </p:nvSpPr>
        <p:spPr>
          <a:xfrm>
            <a:off x="4486798" y="2696294"/>
            <a:ext cx="3877661" cy="31742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6AA100E-AE82-12DA-F718-C2C7EDFB5CC4}"/>
              </a:ext>
            </a:extLst>
          </p:cNvPr>
          <p:cNvSpPr/>
          <p:nvPr/>
        </p:nvSpPr>
        <p:spPr>
          <a:xfrm>
            <a:off x="8510710" y="2692020"/>
            <a:ext cx="3468685" cy="3158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271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D83D4-3D4A-80EB-BBAD-A098000DD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969F6-6D28-EB28-9F1F-2548F84A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06" y="6415"/>
            <a:ext cx="9905998" cy="1478570"/>
          </a:xfrm>
        </p:spPr>
        <p:txBody>
          <a:bodyPr>
            <a:normAutofit/>
          </a:bodyPr>
          <a:lstStyle/>
          <a:p>
            <a:r>
              <a:rPr lang="it-IT" b="1">
                <a:latin typeface="TW Cen MT"/>
              </a:rPr>
              <a:t>IKE_SA_INIT(2)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3B9D48-BF01-30E1-5569-BDFD0E576109}"/>
              </a:ext>
            </a:extLst>
          </p:cNvPr>
          <p:cNvSpPr txBox="1"/>
          <p:nvPr/>
        </p:nvSpPr>
        <p:spPr>
          <a:xfrm>
            <a:off x="704990" y="1255314"/>
            <a:ext cx="11253144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  <a:ea typeface="+mn-lt"/>
                <a:cs typeface="+mn-lt"/>
              </a:rPr>
              <a:t>Il responder ha </a:t>
            </a:r>
            <a:r>
              <a:rPr lang="en-US" err="1">
                <a:latin typeface="TW Cen MT"/>
                <a:ea typeface="+mn-lt"/>
                <a:cs typeface="+mn-lt"/>
              </a:rPr>
              <a:t>selezionato</a:t>
            </a:r>
            <a:r>
              <a:rPr lang="en-US">
                <a:latin typeface="TW Cen MT"/>
                <a:ea typeface="+mn-lt"/>
                <a:cs typeface="+mn-lt"/>
              </a:rPr>
              <a:t> le 4 </a:t>
            </a:r>
            <a:r>
              <a:rPr lang="en-US" err="1">
                <a:latin typeface="TW Cen MT"/>
                <a:ea typeface="+mn-lt"/>
                <a:cs typeface="+mn-lt"/>
              </a:rPr>
              <a:t>opzioni</a:t>
            </a:r>
            <a:r>
              <a:rPr lang="en-US">
                <a:latin typeface="TW Cen MT"/>
                <a:ea typeface="+mn-lt"/>
                <a:cs typeface="+mn-lt"/>
              </a:rPr>
              <a:t> di </a:t>
            </a:r>
            <a:r>
              <a:rPr lang="en-US" err="1">
                <a:latin typeface="TW Cen MT"/>
                <a:ea typeface="+mn-lt"/>
                <a:cs typeface="+mn-lt"/>
              </a:rPr>
              <a:t>sicurezza</a:t>
            </a:r>
            <a:r>
              <a:rPr lang="en-US"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latin typeface="TW Cen MT"/>
                <a:ea typeface="+mn-lt"/>
                <a:cs typeface="+mn-lt"/>
              </a:rPr>
              <a:t>disponibili</a:t>
            </a:r>
            <a:r>
              <a:rPr lang="en-US">
                <a:latin typeface="TW Cen MT"/>
                <a:ea typeface="+mn-lt"/>
                <a:cs typeface="+mn-lt"/>
              </a:rPr>
              <a:t>, </a:t>
            </a:r>
            <a:r>
              <a:rPr lang="en-US" err="1">
                <a:latin typeface="TW Cen MT"/>
                <a:ea typeface="+mn-lt"/>
                <a:cs typeface="+mn-lt"/>
              </a:rPr>
              <a:t>confermate</a:t>
            </a:r>
            <a:r>
              <a:rPr lang="en-US"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latin typeface="TW Cen MT"/>
                <a:ea typeface="+mn-lt"/>
                <a:cs typeface="+mn-lt"/>
              </a:rPr>
              <a:t>anche</a:t>
            </a:r>
            <a:r>
              <a:rPr lang="en-US"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latin typeface="TW Cen MT"/>
                <a:ea typeface="+mn-lt"/>
                <a:cs typeface="+mn-lt"/>
              </a:rPr>
              <a:t>nei</a:t>
            </a:r>
            <a:r>
              <a:rPr lang="en-US">
                <a:latin typeface="TW Cen MT"/>
                <a:ea typeface="+mn-lt"/>
                <a:cs typeface="+mn-lt"/>
              </a:rPr>
              <a:t>  </a:t>
            </a:r>
            <a:r>
              <a:rPr lang="en-US" b="1">
                <a:latin typeface="TW Cen MT"/>
                <a:ea typeface="+mn-lt"/>
                <a:cs typeface="+mn-lt"/>
              </a:rPr>
              <a:t>payload Security Association  </a:t>
            </a:r>
            <a:r>
              <a:rPr lang="en-US">
                <a:latin typeface="TW Cen MT"/>
                <a:ea typeface="+mn-lt"/>
                <a:cs typeface="+mn-lt"/>
              </a:rPr>
              <a:t>—&gt;  </a:t>
            </a:r>
            <a:r>
              <a:rPr lang="en-US" b="1">
                <a:latin typeface="TW Cen MT"/>
                <a:ea typeface="+mn-lt"/>
                <a:cs typeface="+mn-lt"/>
              </a:rPr>
              <a:t>Proposal</a:t>
            </a:r>
            <a:r>
              <a:rPr lang="en-US">
                <a:latin typeface="TW Cen MT"/>
                <a:ea typeface="+mn-lt"/>
                <a:cs typeface="+mn-lt"/>
              </a:rPr>
              <a:t>  —&gt;  </a:t>
            </a:r>
            <a:r>
              <a:rPr lang="en-US" b="1">
                <a:latin typeface="TW Cen MT"/>
                <a:ea typeface="+mn-lt"/>
                <a:cs typeface="+mn-lt"/>
              </a:rPr>
              <a:t>Transform</a:t>
            </a:r>
            <a:r>
              <a:rPr lang="en-US">
                <a:latin typeface="TW Cen MT"/>
                <a:ea typeface="+mn-lt"/>
                <a:cs typeface="+mn-lt"/>
              </a:rPr>
              <a:t> ,  </a:t>
            </a:r>
            <a:r>
              <a:rPr lang="en-US" b="1">
                <a:latin typeface="TW Cen MT"/>
                <a:ea typeface="+mn-lt"/>
                <a:cs typeface="+mn-lt"/>
              </a:rPr>
              <a:t>Transform </a:t>
            </a:r>
            <a:r>
              <a:rPr lang="en-US">
                <a:latin typeface="TW Cen MT"/>
                <a:ea typeface="+mn-lt"/>
                <a:cs typeface="+mn-lt"/>
              </a:rPr>
              <a:t>… come visto </a:t>
            </a:r>
            <a:r>
              <a:rPr lang="en-US" err="1">
                <a:latin typeface="TW Cen MT"/>
                <a:ea typeface="+mn-lt"/>
                <a:cs typeface="+mn-lt"/>
              </a:rPr>
              <a:t>nella</a:t>
            </a:r>
            <a:r>
              <a:rPr lang="en-US">
                <a:latin typeface="TW Cen MT"/>
                <a:ea typeface="+mn-lt"/>
                <a:cs typeface="+mn-lt"/>
              </a:rPr>
              <a:t> slide </a:t>
            </a:r>
            <a:r>
              <a:rPr lang="en-US" err="1">
                <a:latin typeface="TW Cen MT"/>
                <a:ea typeface="+mn-lt"/>
                <a:cs typeface="+mn-lt"/>
              </a:rPr>
              <a:t>precedente</a:t>
            </a:r>
            <a:r>
              <a:rPr lang="en-US">
                <a:latin typeface="TW Cen MT"/>
                <a:ea typeface="+mn-lt"/>
                <a:cs typeface="+mn-lt"/>
              </a:rPr>
              <a:t>.</a:t>
            </a:r>
            <a:endParaRPr lang="it-IT"/>
          </a:p>
          <a:p>
            <a:pPr algn="l"/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0B0061F6-3239-389B-8444-23E3958D64C7}"/>
              </a:ext>
            </a:extLst>
          </p:cNvPr>
          <p:cNvCxnSpPr/>
          <p:nvPr/>
        </p:nvCxnSpPr>
        <p:spPr>
          <a:xfrm>
            <a:off x="4824643" y="2498426"/>
            <a:ext cx="10818" cy="6819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EFEE17DB-330D-D820-8722-D863254E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249315"/>
            <a:ext cx="11811000" cy="238125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44BD7D82-3766-CED7-DBEB-20741FBB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591" y="3182251"/>
            <a:ext cx="6191250" cy="343852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027B366-8910-5E1A-082D-301676E83EAC}"/>
              </a:ext>
            </a:extLst>
          </p:cNvPr>
          <p:cNvSpPr/>
          <p:nvPr/>
        </p:nvSpPr>
        <p:spPr>
          <a:xfrm>
            <a:off x="2567027" y="6058736"/>
            <a:ext cx="6141543" cy="1794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921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D401DC-F2E7-CBFB-F005-C605287F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7221"/>
            <a:ext cx="9905998" cy="1478570"/>
          </a:xfrm>
        </p:spPr>
        <p:txBody>
          <a:bodyPr/>
          <a:lstStyle/>
          <a:p>
            <a:r>
              <a:rPr lang="it-IT" b="1"/>
              <a:t>IKEv2</a:t>
            </a:r>
            <a:endParaRPr lang="it-IT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258F458-150B-5377-30F9-D2FC382B58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958119"/>
              </p:ext>
            </p:extLst>
          </p:nvPr>
        </p:nvGraphicFramePr>
        <p:xfrm>
          <a:off x="111683" y="1415407"/>
          <a:ext cx="12058133" cy="528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5779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1B99B-3BD5-50E1-FA09-D87F1B993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CE42E3-5D34-1708-232F-81E52F646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19" y="239531"/>
            <a:ext cx="9905998" cy="1478570"/>
          </a:xfrm>
        </p:spPr>
        <p:txBody>
          <a:bodyPr/>
          <a:lstStyle/>
          <a:p>
            <a:r>
              <a:rPr lang="it-IT" b="1"/>
              <a:t> IKE_AUTH</a:t>
            </a:r>
          </a:p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B093BC-13D6-E47C-9060-438E9466F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23" y="1131029"/>
            <a:ext cx="11220896" cy="7914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800">
                <a:ea typeface="+mn-lt"/>
                <a:cs typeface="+mn-lt"/>
              </a:rPr>
              <a:t>Questi parametri di sicurezza visti, vengono applicati immediatamente ai successivi 2 messaggi </a:t>
            </a:r>
            <a:r>
              <a:rPr lang="it-IT" sz="1800" b="1">
                <a:ea typeface="+mn-lt"/>
                <a:cs typeface="+mn-lt"/>
              </a:rPr>
              <a:t>IKE_AUTH</a:t>
            </a:r>
            <a:r>
              <a:rPr lang="it-IT" sz="1800">
                <a:ea typeface="+mn-lt"/>
                <a:cs typeface="+mn-lt"/>
              </a:rPr>
              <a:t> come mostrato di seguito:</a:t>
            </a:r>
          </a:p>
          <a:p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816920-5437-B5E1-2AA6-1533FE5318C6}"/>
              </a:ext>
            </a:extLst>
          </p:cNvPr>
          <p:cNvSpPr txBox="1"/>
          <p:nvPr/>
        </p:nvSpPr>
        <p:spPr>
          <a:xfrm>
            <a:off x="1077741" y="5242925"/>
            <a:ext cx="92608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W Cen MT"/>
                <a:cs typeface="Arial"/>
              </a:rPr>
              <a:t>Il payload sopra </a:t>
            </a:r>
            <a:r>
              <a:rPr lang="en-US" err="1">
                <a:latin typeface="TW Cen MT"/>
                <a:cs typeface="Arial"/>
              </a:rPr>
              <a:t>riportato</a:t>
            </a:r>
            <a:r>
              <a:rPr lang="en-US">
                <a:latin typeface="TW Cen MT"/>
                <a:cs typeface="Arial"/>
              </a:rPr>
              <a:t> è </a:t>
            </a:r>
            <a:r>
              <a:rPr lang="en-US" err="1">
                <a:latin typeface="TW Cen MT"/>
                <a:cs typeface="Arial"/>
              </a:rPr>
              <a:t>crittografato</a:t>
            </a:r>
            <a:r>
              <a:rPr lang="en-US">
                <a:latin typeface="TW Cen MT"/>
                <a:cs typeface="Arial"/>
              </a:rPr>
              <a:t> </a:t>
            </a:r>
            <a:r>
              <a:rPr lang="en-US" err="1">
                <a:latin typeface="TW Cen MT"/>
                <a:cs typeface="Arial"/>
              </a:rPr>
              <a:t>tramite</a:t>
            </a:r>
            <a:r>
              <a:rPr lang="en-US">
                <a:latin typeface="TW Cen MT"/>
                <a:cs typeface="Arial"/>
              </a:rPr>
              <a:t> </a:t>
            </a:r>
            <a:r>
              <a:rPr lang="en-US" err="1">
                <a:latin typeface="TW Cen MT"/>
                <a:cs typeface="Arial"/>
              </a:rPr>
              <a:t>SK_e</a:t>
            </a:r>
            <a:r>
              <a:rPr lang="en-US">
                <a:latin typeface="TW Cen MT"/>
                <a:cs typeface="Arial"/>
              </a:rPr>
              <a:t> e </a:t>
            </a:r>
            <a:r>
              <a:rPr lang="en-US" err="1">
                <a:latin typeface="TW Cen MT"/>
                <a:cs typeface="Arial"/>
              </a:rPr>
              <a:t>protetto</a:t>
            </a:r>
            <a:r>
              <a:rPr lang="en-US">
                <a:latin typeface="TW Cen MT"/>
                <a:cs typeface="Arial"/>
              </a:rPr>
              <a:t> in modo da </a:t>
            </a:r>
            <a:r>
              <a:rPr lang="en-US" err="1">
                <a:latin typeface="TW Cen MT"/>
                <a:cs typeface="Arial"/>
              </a:rPr>
              <a:t>garantirne</a:t>
            </a:r>
            <a:r>
              <a:rPr lang="en-US">
                <a:latin typeface="TW Cen MT"/>
                <a:cs typeface="Arial"/>
              </a:rPr>
              <a:t> </a:t>
            </a:r>
            <a:r>
              <a:rPr lang="en-US" err="1">
                <a:latin typeface="TW Cen MT"/>
                <a:cs typeface="Arial"/>
              </a:rPr>
              <a:t>l'integrità</a:t>
            </a:r>
            <a:r>
              <a:rPr lang="en-US">
                <a:latin typeface="TW Cen MT"/>
                <a:cs typeface="Arial"/>
              </a:rPr>
              <a:t> </a:t>
            </a:r>
            <a:r>
              <a:rPr lang="en-US" err="1">
                <a:latin typeface="TW Cen MT"/>
                <a:cs typeface="Arial"/>
              </a:rPr>
              <a:t>tramite</a:t>
            </a:r>
            <a:r>
              <a:rPr lang="en-US">
                <a:latin typeface="TW Cen MT"/>
                <a:cs typeface="Arial"/>
              </a:rPr>
              <a:t> </a:t>
            </a:r>
            <a:r>
              <a:rPr lang="en-US" err="1">
                <a:latin typeface="TW Cen MT"/>
                <a:cs typeface="Arial"/>
              </a:rPr>
              <a:t>SK_a</a:t>
            </a:r>
            <a:r>
              <a:rPr lang="en-US">
                <a:latin typeface="TW Cen MT"/>
                <a:cs typeface="Arial"/>
              </a:rPr>
              <a:t> (</a:t>
            </a:r>
            <a:r>
              <a:rPr lang="en-US" err="1">
                <a:latin typeface="TW Cen MT"/>
                <a:cs typeface="Arial"/>
              </a:rPr>
              <a:t>queste</a:t>
            </a:r>
            <a:r>
              <a:rPr lang="en-US">
                <a:latin typeface="TW Cen MT"/>
                <a:cs typeface="Arial"/>
              </a:rPr>
              <a:t> </a:t>
            </a:r>
            <a:r>
              <a:rPr lang="en-US" err="1">
                <a:latin typeface="TW Cen MT"/>
                <a:cs typeface="Arial"/>
              </a:rPr>
              <a:t>chiavi</a:t>
            </a:r>
            <a:r>
              <a:rPr lang="en-US">
                <a:latin typeface="TW Cen MT"/>
                <a:cs typeface="Arial"/>
              </a:rPr>
              <a:t> </a:t>
            </a:r>
            <a:r>
              <a:rPr lang="en-US" err="1">
                <a:latin typeface="TW Cen MT"/>
                <a:cs typeface="Arial"/>
              </a:rPr>
              <a:t>sono</a:t>
            </a:r>
            <a:r>
              <a:rPr lang="en-US">
                <a:latin typeface="TW Cen MT"/>
                <a:cs typeface="Arial"/>
              </a:rPr>
              <a:t> diverse per </a:t>
            </a:r>
            <a:r>
              <a:rPr lang="en-US" err="1">
                <a:latin typeface="TW Cen MT"/>
                <a:cs typeface="Arial"/>
              </a:rPr>
              <a:t>ogni</a:t>
            </a:r>
            <a:r>
              <a:rPr lang="en-US">
                <a:latin typeface="TW Cen MT"/>
                <a:cs typeface="Arial"/>
              </a:rPr>
              <a:t> </a:t>
            </a:r>
            <a:r>
              <a:rPr lang="en-US" err="1">
                <a:latin typeface="TW Cen MT"/>
                <a:cs typeface="Arial"/>
              </a:rPr>
              <a:t>direzione</a:t>
            </a:r>
            <a:r>
              <a:rPr lang="en-US">
                <a:latin typeface="TW Cen MT"/>
                <a:cs typeface="Arial"/>
              </a:rPr>
              <a:t>).</a:t>
            </a:r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C0C2780-6D7B-8726-5182-2C7DE07826A7}"/>
              </a:ext>
            </a:extLst>
          </p:cNvPr>
          <p:cNvCxnSpPr/>
          <p:nvPr/>
        </p:nvCxnSpPr>
        <p:spPr>
          <a:xfrm>
            <a:off x="3353697" y="3850540"/>
            <a:ext cx="3507" cy="437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B8610D1E-B406-4568-E42F-361B150D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29" y="4504185"/>
            <a:ext cx="10797747" cy="41112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566CE9C1-7A55-6EC4-D572-3785475B124C}"/>
              </a:ext>
            </a:extLst>
          </p:cNvPr>
          <p:cNvSpPr/>
          <p:nvPr/>
        </p:nvSpPr>
        <p:spPr>
          <a:xfrm>
            <a:off x="528552" y="4505372"/>
            <a:ext cx="10790988" cy="199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49A0C3E-9F64-3D0A-61E2-D05D805FC559}"/>
              </a:ext>
            </a:extLst>
          </p:cNvPr>
          <p:cNvSpPr/>
          <p:nvPr/>
        </p:nvSpPr>
        <p:spPr>
          <a:xfrm>
            <a:off x="528553" y="4718929"/>
            <a:ext cx="10790988" cy="1789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pic>
        <p:nvPicPr>
          <p:cNvPr id="15" name="Immagine 14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5D672A8-6B91-B04F-9F62-C9355D9B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7" y="1956557"/>
            <a:ext cx="5221219" cy="2423303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E97E1F4-F7DE-2106-47C4-8088E488B2B4}"/>
              </a:ext>
            </a:extLst>
          </p:cNvPr>
          <p:cNvSpPr/>
          <p:nvPr/>
        </p:nvSpPr>
        <p:spPr>
          <a:xfrm>
            <a:off x="539083" y="1951423"/>
            <a:ext cx="5222388" cy="2430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pic>
        <p:nvPicPr>
          <p:cNvPr id="18" name="Immagine 17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9362EEFE-3002-4C94-1019-542947CD8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355" y="1935472"/>
            <a:ext cx="5189608" cy="2451597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6B9B7261-9112-9766-9E4A-087ADB134DF7}"/>
              </a:ext>
            </a:extLst>
          </p:cNvPr>
          <p:cNvSpPr/>
          <p:nvPr/>
        </p:nvSpPr>
        <p:spPr>
          <a:xfrm>
            <a:off x="6099323" y="1936051"/>
            <a:ext cx="5211345" cy="24454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8F4C4A8-A5AF-66EC-E0A0-85CFAFD54EA3}"/>
              </a:ext>
            </a:extLst>
          </p:cNvPr>
          <p:cNvCxnSpPr/>
          <p:nvPr/>
        </p:nvCxnSpPr>
        <p:spPr>
          <a:xfrm flipH="1" flipV="1">
            <a:off x="11350537" y="4856564"/>
            <a:ext cx="570420" cy="32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CB988FE-966E-DDB8-7606-E804A2A4BF2A}"/>
              </a:ext>
            </a:extLst>
          </p:cNvPr>
          <p:cNvCxnSpPr/>
          <p:nvPr/>
        </p:nvCxnSpPr>
        <p:spPr>
          <a:xfrm>
            <a:off x="11848126" y="3788742"/>
            <a:ext cx="36969" cy="10729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9A28C55-2C93-71A9-828A-4997EB520366}"/>
              </a:ext>
            </a:extLst>
          </p:cNvPr>
          <p:cNvSpPr/>
          <p:nvPr/>
        </p:nvSpPr>
        <p:spPr>
          <a:xfrm>
            <a:off x="672948" y="3990286"/>
            <a:ext cx="4439794" cy="205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3E100A3-1F43-71CC-081C-CCFCEBC190DF}"/>
              </a:ext>
            </a:extLst>
          </p:cNvPr>
          <p:cNvSpPr/>
          <p:nvPr/>
        </p:nvSpPr>
        <p:spPr>
          <a:xfrm>
            <a:off x="6192298" y="3990286"/>
            <a:ext cx="3801362" cy="2058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1DE1A56-12C1-4790-028A-C4B2D51D2035}"/>
              </a:ext>
            </a:extLst>
          </p:cNvPr>
          <p:cNvCxnSpPr/>
          <p:nvPr/>
        </p:nvCxnSpPr>
        <p:spPr>
          <a:xfrm>
            <a:off x="11910240" y="3791831"/>
            <a:ext cx="3507" cy="1069702"/>
          </a:xfrm>
          <a:prstGeom prst="straightConnector1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64EF429-B7DC-7F87-DF8B-E854AD0EE63F}"/>
              </a:ext>
            </a:extLst>
          </p:cNvPr>
          <p:cNvCxnSpPr>
            <a:cxnSpLocks/>
          </p:cNvCxnSpPr>
          <p:nvPr/>
        </p:nvCxnSpPr>
        <p:spPr>
          <a:xfrm flipV="1">
            <a:off x="11323294" y="3790613"/>
            <a:ext cx="590452" cy="11514"/>
          </a:xfrm>
          <a:prstGeom prst="straightConnector1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289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DA01-3B20-6D83-451D-C980D9CB2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5EB7B2-2C80-8A97-8061-7F9E15575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91" y="297040"/>
            <a:ext cx="10021016" cy="716571"/>
          </a:xfrm>
        </p:spPr>
        <p:txBody>
          <a:bodyPr/>
          <a:lstStyle/>
          <a:p>
            <a:r>
              <a:rPr lang="it-IT">
                <a:latin typeface="TW Cen MT"/>
              </a:rPr>
              <a:t> </a:t>
            </a:r>
            <a:r>
              <a:rPr lang="it-IT" b="1">
                <a:latin typeface="TW Cen MT"/>
              </a:rPr>
              <a:t>IKE_AUTH(2)</a:t>
            </a:r>
            <a:endParaRPr lang="it-IT" b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F18A1A-879C-AAD5-B9D6-6919BB8B9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36" y="1010835"/>
            <a:ext cx="10610489" cy="10206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800" dirty="0">
                <a:ea typeface="+mn-lt"/>
                <a:cs typeface="+mn-lt"/>
              </a:rPr>
              <a:t>Il primo  messaggio </a:t>
            </a:r>
            <a:r>
              <a:rPr lang="it-IT" sz="1800" b="1" dirty="0">
                <a:ea typeface="+mn-lt"/>
                <a:cs typeface="+mn-lt"/>
              </a:rPr>
              <a:t>IKE_AUTH </a:t>
            </a:r>
            <a:r>
              <a:rPr lang="it-IT" sz="1800" dirty="0">
                <a:ea typeface="+mn-lt"/>
                <a:cs typeface="+mn-lt"/>
              </a:rPr>
              <a:t> negozia i parametri di sicurezza per il traffico di produzione (CHILD SA), autentica ogni lato e comunica qual è l'IP/porta di origine/destinazione che deve passare attraverso il tunnel IPSec:</a:t>
            </a:r>
          </a:p>
          <a:p>
            <a:endParaRPr lang="it-IT" sz="1800" dirty="0"/>
          </a:p>
        </p:txBody>
      </p:sp>
      <p:pic>
        <p:nvPicPr>
          <p:cNvPr id="4" name="Immagine 3" descr="Immagine che contiene testo, schermata, software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68002461-B287-1981-617D-B63189D0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9" y="2240143"/>
            <a:ext cx="7227160" cy="2902294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C52DD01-1C66-2FC1-56D4-67AA1771F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41" y="2732176"/>
            <a:ext cx="4563505" cy="1398116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D47B98FE-E33B-9837-1037-5C9B211E250E}"/>
              </a:ext>
            </a:extLst>
          </p:cNvPr>
          <p:cNvSpPr/>
          <p:nvPr/>
        </p:nvSpPr>
        <p:spPr>
          <a:xfrm>
            <a:off x="645582" y="3301707"/>
            <a:ext cx="2908553" cy="134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46267B5-B618-79DB-9BD5-53FDC6B8C03F}"/>
              </a:ext>
            </a:extLst>
          </p:cNvPr>
          <p:cNvCxnSpPr/>
          <p:nvPr/>
        </p:nvCxnSpPr>
        <p:spPr>
          <a:xfrm flipV="1">
            <a:off x="3556106" y="3335208"/>
            <a:ext cx="3911481" cy="650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7D6212-AAE2-B8ED-76F7-492EAED60589}"/>
              </a:ext>
            </a:extLst>
          </p:cNvPr>
          <p:cNvSpPr txBox="1"/>
          <p:nvPr/>
        </p:nvSpPr>
        <p:spPr>
          <a:xfrm>
            <a:off x="3189966" y="5174253"/>
            <a:ext cx="900874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Il campo </a:t>
            </a:r>
            <a:r>
              <a:rPr lang="it-IT" b="1" dirty="0" err="1">
                <a:ea typeface="+mn-lt"/>
                <a:cs typeface="+mn-lt"/>
              </a:rPr>
              <a:t>Identification</a:t>
            </a:r>
            <a:r>
              <a:rPr lang="it-IT" b="1" dirty="0">
                <a:ea typeface="+mn-lt"/>
                <a:cs typeface="+mn-lt"/>
              </a:rPr>
              <a:t> Data </a:t>
            </a:r>
            <a:r>
              <a:rPr lang="it-IT" dirty="0">
                <a:ea typeface="+mn-lt"/>
                <a:cs typeface="+mn-lt"/>
              </a:rPr>
              <a:t>funge da identificativo unico che consente ai peer di riconoscersi e di associare i parametri di sicurezza appropriati. Grazie a questo identificatore, ciascun peer può recuperare le policy di autenticazione e crittografia dal proprio Security Policy Database (SPD) e applicarle alla connessione. Questo meccanismo permette di garantire che ogni connessione VPN utilizzi le impostazioni di sicurezza corrette senza necessità di configurazioni manuali durante ogni negoziazione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6AF302E-A84D-58D6-4834-A646B92889DF}"/>
              </a:ext>
            </a:extLst>
          </p:cNvPr>
          <p:cNvSpPr/>
          <p:nvPr/>
        </p:nvSpPr>
        <p:spPr>
          <a:xfrm>
            <a:off x="7466246" y="2736949"/>
            <a:ext cx="4578288" cy="1389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56D070CE-1EBB-D65A-A45D-B71F8B64E0A0}"/>
              </a:ext>
            </a:extLst>
          </p:cNvPr>
          <p:cNvCxnSpPr>
            <a:cxnSpLocks/>
          </p:cNvCxnSpPr>
          <p:nvPr/>
        </p:nvCxnSpPr>
        <p:spPr>
          <a:xfrm>
            <a:off x="9062631" y="4133504"/>
            <a:ext cx="841" cy="1042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23B07F0F-FDD5-AC95-9566-96CADC72E2D8}"/>
              </a:ext>
            </a:extLst>
          </p:cNvPr>
          <p:cNvSpPr/>
          <p:nvPr/>
        </p:nvSpPr>
        <p:spPr>
          <a:xfrm>
            <a:off x="7523754" y="3973400"/>
            <a:ext cx="4520779" cy="153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6352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94B93-65F7-4361-F58E-9F9A566A0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8ED28C-4993-AA6E-8209-CE0C3423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19" y="239531"/>
            <a:ext cx="9905998" cy="1478570"/>
          </a:xfrm>
        </p:spPr>
        <p:txBody>
          <a:bodyPr/>
          <a:lstStyle/>
          <a:p>
            <a:r>
              <a:rPr lang="it-IT" b="1">
                <a:latin typeface="TW Cen MT"/>
              </a:rPr>
              <a:t> IKE_AUTH(3)</a:t>
            </a:r>
            <a:endParaRPr lang="it-IT" b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9FC08A-94D6-5FA9-55F9-4B502ECFC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126" y="1284004"/>
            <a:ext cx="9905999" cy="848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600">
                <a:ea typeface="+mn-lt"/>
                <a:cs typeface="+mn-lt"/>
              </a:rPr>
              <a:t>Il primo  messaggio </a:t>
            </a:r>
            <a:r>
              <a:rPr lang="it-IT" sz="1600" b="1">
                <a:ea typeface="+mn-lt"/>
                <a:cs typeface="+mn-lt"/>
              </a:rPr>
              <a:t>IKE_AUTH </a:t>
            </a:r>
            <a:r>
              <a:rPr lang="it-IT" sz="1600">
                <a:ea typeface="+mn-lt"/>
                <a:cs typeface="+mn-lt"/>
              </a:rPr>
              <a:t> negozia i parametri di sicurezza per il traffico di produzione (CHILD SA), autentica ogni lato e comunica qual è l'IP/porta di origine/destinazione che deve passare attraverso il tunnel IPSec:</a:t>
            </a:r>
          </a:p>
          <a:p>
            <a:endParaRPr lang="it-IT" sz="1800"/>
          </a:p>
        </p:txBody>
      </p:sp>
      <p:pic>
        <p:nvPicPr>
          <p:cNvPr id="4" name="Immagine 3" descr="Immagine che contiene testo, schermata, software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9624C5C-E7E4-AE42-7131-A7BADAC5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1" y="2167673"/>
            <a:ext cx="6187132" cy="3031301"/>
          </a:xfrm>
          <a:prstGeom prst="rect">
            <a:avLst/>
          </a:prstGeom>
        </p:spPr>
      </p:pic>
      <p:pic>
        <p:nvPicPr>
          <p:cNvPr id="6" name="Immagine 5" descr="Immagine che contiene testo, schermata, Carattere, softwa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9751B67B-A8F8-5A89-1627-AFEDFF09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52" y="2538863"/>
            <a:ext cx="5379886" cy="147174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2347AE2F-2F65-21C1-40C0-9B57AA421107}"/>
              </a:ext>
            </a:extLst>
          </p:cNvPr>
          <p:cNvSpPr/>
          <p:nvPr/>
        </p:nvSpPr>
        <p:spPr>
          <a:xfrm>
            <a:off x="607253" y="3674629"/>
            <a:ext cx="1835562" cy="1380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A8BDD35-62E6-8985-E564-FE42AF2477EA}"/>
              </a:ext>
            </a:extLst>
          </p:cNvPr>
          <p:cNvCxnSpPr/>
          <p:nvPr/>
        </p:nvCxnSpPr>
        <p:spPr>
          <a:xfrm>
            <a:off x="2456616" y="3753932"/>
            <a:ext cx="4236975" cy="1380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37419A-2E88-A886-10E8-7F8C153B5F15}"/>
              </a:ext>
            </a:extLst>
          </p:cNvPr>
          <p:cNvSpPr txBox="1"/>
          <p:nvPr/>
        </p:nvSpPr>
        <p:spPr>
          <a:xfrm>
            <a:off x="6652336" y="4768571"/>
            <a:ext cx="47964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L'altro lato può convalidare questo </a:t>
            </a:r>
            <a:r>
              <a:rPr lang="it-IT" err="1"/>
              <a:t>hash</a:t>
            </a:r>
            <a:r>
              <a:rPr lang="it-IT"/>
              <a:t> solo se possiede la stessa </a:t>
            </a:r>
            <a:r>
              <a:rPr lang="it-IT" err="1"/>
              <a:t>Pre</a:t>
            </a:r>
            <a:r>
              <a:rPr lang="it-IT"/>
              <a:t>-master key/PSK. L'altra opzione di autenticazione consiste nell'utilizzare il certificato o EAP.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645993E-06BC-BF6F-85C9-9EE052D56C93}"/>
              </a:ext>
            </a:extLst>
          </p:cNvPr>
          <p:cNvSpPr/>
          <p:nvPr/>
        </p:nvSpPr>
        <p:spPr>
          <a:xfrm>
            <a:off x="6559091" y="2531629"/>
            <a:ext cx="5316048" cy="14663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CE5E9210-9301-4578-6033-B015E265BEB0}"/>
              </a:ext>
            </a:extLst>
          </p:cNvPr>
          <p:cNvCxnSpPr>
            <a:cxnSpLocks/>
          </p:cNvCxnSpPr>
          <p:nvPr/>
        </p:nvCxnSpPr>
        <p:spPr>
          <a:xfrm flipH="1">
            <a:off x="9041376" y="4001068"/>
            <a:ext cx="5510" cy="7661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785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C79FF-CFBE-C1D3-66E9-98D8B8AE8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89ADEA-9680-4060-86C2-9486DA67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19" y="239531"/>
            <a:ext cx="9905998" cy="1478570"/>
          </a:xfrm>
        </p:spPr>
        <p:txBody>
          <a:bodyPr/>
          <a:lstStyle/>
          <a:p>
            <a:r>
              <a:rPr lang="it-IT" b="1">
                <a:latin typeface="TW Cen MT"/>
              </a:rPr>
              <a:t> IKE_AUTH(4)</a:t>
            </a:r>
            <a:endParaRPr lang="it-IT" b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8B8881-4166-40A1-5930-271772FB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58" y="1284004"/>
            <a:ext cx="9905999" cy="5749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600">
                <a:ea typeface="+mn-lt"/>
                <a:cs typeface="+mn-lt"/>
              </a:rPr>
              <a:t>Il primo  messaggio </a:t>
            </a:r>
            <a:r>
              <a:rPr lang="it-IT" sz="1600" b="1">
                <a:ea typeface="+mn-lt"/>
                <a:cs typeface="+mn-lt"/>
              </a:rPr>
              <a:t>IKE_AUTH </a:t>
            </a:r>
            <a:r>
              <a:rPr lang="it-IT" sz="1600">
                <a:ea typeface="+mn-lt"/>
                <a:cs typeface="+mn-lt"/>
              </a:rPr>
              <a:t> negozia i parametri di sicurezza per il traffico di produzione (CHILD SA), autentica ogni lato e comunica qual è l'IP/porta di origine/destinazione che deve passare attraverso il tunnel IPSec:</a:t>
            </a:r>
          </a:p>
          <a:p>
            <a:endParaRPr lang="it-IT" sz="1800"/>
          </a:p>
        </p:txBody>
      </p:sp>
      <p:pic>
        <p:nvPicPr>
          <p:cNvPr id="4" name="Immagine 3" descr="Immagine che contiene testo, schermata, software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D6E76D7B-782F-724D-4D6A-17BEBEA5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3" y="2152907"/>
            <a:ext cx="6382781" cy="2552186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AB232B-6DB2-E408-BE97-DA928127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69" y="3707800"/>
            <a:ext cx="4954030" cy="1295915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79264320-C7A9-6C7E-2B3C-753002253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408" y="2156125"/>
            <a:ext cx="4972050" cy="127918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A72B8C1-65D8-18AC-3863-0455FEEE1628}"/>
              </a:ext>
            </a:extLst>
          </p:cNvPr>
          <p:cNvSpPr/>
          <p:nvPr/>
        </p:nvSpPr>
        <p:spPr>
          <a:xfrm>
            <a:off x="662458" y="3602118"/>
            <a:ext cx="2484219" cy="110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9594934-82B2-EDF6-38EB-D6EB1937719B}"/>
              </a:ext>
            </a:extLst>
          </p:cNvPr>
          <p:cNvSpPr/>
          <p:nvPr/>
        </p:nvSpPr>
        <p:spPr>
          <a:xfrm>
            <a:off x="662458" y="3715388"/>
            <a:ext cx="2484219" cy="11040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7F8DFE6-667E-C48E-E813-D09295FA8854}"/>
              </a:ext>
            </a:extLst>
          </p:cNvPr>
          <p:cNvCxnSpPr/>
          <p:nvPr/>
        </p:nvCxnSpPr>
        <p:spPr>
          <a:xfrm flipV="1">
            <a:off x="3263452" y="2311882"/>
            <a:ext cx="3619423" cy="1317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23048BE-0932-3622-FD88-A731744C9837}"/>
              </a:ext>
            </a:extLst>
          </p:cNvPr>
          <p:cNvCxnSpPr>
            <a:cxnSpLocks/>
          </p:cNvCxnSpPr>
          <p:nvPr/>
        </p:nvCxnSpPr>
        <p:spPr>
          <a:xfrm>
            <a:off x="3242858" y="3773599"/>
            <a:ext cx="3660612" cy="49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2A714FB7-880E-6BC8-95B8-9775054620A6}"/>
              </a:ext>
            </a:extLst>
          </p:cNvPr>
          <p:cNvSpPr/>
          <p:nvPr/>
        </p:nvSpPr>
        <p:spPr>
          <a:xfrm>
            <a:off x="7425057" y="2801647"/>
            <a:ext cx="2539424" cy="607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0E8801B-2140-C64B-2A03-C0C3AC89A300}"/>
              </a:ext>
            </a:extLst>
          </p:cNvPr>
          <p:cNvSpPr/>
          <p:nvPr/>
        </p:nvSpPr>
        <p:spPr>
          <a:xfrm>
            <a:off x="7425057" y="4356539"/>
            <a:ext cx="2539424" cy="6072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7B17B94-B178-ADDA-EFB6-016F78DA5FB1}"/>
              </a:ext>
            </a:extLst>
          </p:cNvPr>
          <p:cNvSpPr txBox="1"/>
          <p:nvPr/>
        </p:nvSpPr>
        <p:spPr>
          <a:xfrm>
            <a:off x="1538273" y="5496342"/>
            <a:ext cx="81427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latin typeface="TW Cen MT"/>
              </a:rPr>
              <a:t>Nel riquadro osserviamo il range di IP/Port </a:t>
            </a:r>
            <a:r>
              <a:rPr lang="it-IT">
                <a:latin typeface="TW Cen MT"/>
                <a:ea typeface="Roboto"/>
                <a:cs typeface="Roboto"/>
              </a:rPr>
              <a:t>che attiva il tunnel </a:t>
            </a:r>
            <a:r>
              <a:rPr lang="it-IT" err="1">
                <a:latin typeface="TW Cen MT"/>
                <a:ea typeface="Roboto"/>
                <a:cs typeface="Roboto"/>
              </a:rPr>
              <a:t>IPsec</a:t>
            </a:r>
            <a:r>
              <a:rPr lang="it-IT">
                <a:latin typeface="TW Cen MT"/>
                <a:ea typeface="Roboto"/>
                <a:cs typeface="Roboto"/>
              </a:rPr>
              <a:t> quando appartiene all'</a:t>
            </a:r>
            <a:r>
              <a:rPr lang="it-IT" err="1">
                <a:latin typeface="TW Cen MT"/>
                <a:ea typeface="Roboto"/>
                <a:cs typeface="Roboto"/>
              </a:rPr>
              <a:t>initiator</a:t>
            </a:r>
            <a:r>
              <a:rPr lang="it-IT">
                <a:latin typeface="TW Cen MT"/>
              </a:rPr>
              <a:t>/</a:t>
            </a:r>
            <a:r>
              <a:rPr lang="it-IT" err="1">
                <a:latin typeface="TW Cen MT"/>
              </a:rPr>
              <a:t>responder</a:t>
            </a:r>
            <a:r>
              <a:rPr lang="it-IT">
                <a:latin typeface="TW Cen MT"/>
              </a:rPr>
              <a:t>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500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BB477-CAAE-780B-A47F-7BD52FB95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51B505-80F3-19AD-EDC0-D1242BF7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34" y="3105"/>
            <a:ext cx="9905998" cy="1082330"/>
          </a:xfrm>
        </p:spPr>
        <p:txBody>
          <a:bodyPr/>
          <a:lstStyle/>
          <a:p>
            <a:r>
              <a:rPr lang="it-IT" b="1">
                <a:latin typeface="TW Cen MT"/>
              </a:rPr>
              <a:t> IKE_AUTH(5)</a:t>
            </a:r>
            <a:endParaRPr lang="it-IT" b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3332AC-24E0-D76C-7C11-59F8AEF42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96" y="685151"/>
            <a:ext cx="9905999" cy="5749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600">
                <a:ea typeface="+mn-lt"/>
                <a:cs typeface="+mn-lt"/>
              </a:rPr>
              <a:t>Il primo  messaggio </a:t>
            </a:r>
            <a:r>
              <a:rPr lang="it-IT" sz="1600" b="1">
                <a:ea typeface="+mn-lt"/>
                <a:cs typeface="+mn-lt"/>
              </a:rPr>
              <a:t>IKE_AUTH </a:t>
            </a:r>
            <a:r>
              <a:rPr lang="it-IT" sz="1600">
                <a:ea typeface="+mn-lt"/>
                <a:cs typeface="+mn-lt"/>
              </a:rPr>
              <a:t> negozia i parametri di sicurezza per il traffico di produzione (CHILD SA), autentica ogni lato e comunica qual è l'IP/porta di origine/destinazione che deve passare attraverso il tunnel IPSec:</a:t>
            </a:r>
          </a:p>
          <a:p>
            <a:endParaRPr lang="it-IT" sz="1800"/>
          </a:p>
        </p:txBody>
      </p:sp>
      <p:pic>
        <p:nvPicPr>
          <p:cNvPr id="4" name="Immagine 3" descr="Immagine che contiene testo, schermata, software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939E911-FFD8-22A4-DE68-4105A5E8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9" t="-534" r="-201" b="41124"/>
          <a:stretch/>
        </p:blipFill>
        <p:spPr>
          <a:xfrm>
            <a:off x="193277" y="1392750"/>
            <a:ext cx="5494648" cy="1882559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991584D-BC5F-1DEE-7EDC-B63BEAC3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042" y="1451918"/>
            <a:ext cx="3437753" cy="937054"/>
          </a:xfrm>
          <a:prstGeom prst="rect">
            <a:avLst/>
          </a:prstGeom>
        </p:spPr>
      </p:pic>
      <p:pic>
        <p:nvPicPr>
          <p:cNvPr id="15" name="Immagine 14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AD94EF8-BDD1-E3C7-E64F-1476E25B4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903" y="2472381"/>
            <a:ext cx="3481518" cy="914401"/>
          </a:xfrm>
          <a:prstGeom prst="rect">
            <a:avLst/>
          </a:prstGeom>
        </p:spPr>
      </p:pic>
      <p:pic>
        <p:nvPicPr>
          <p:cNvPr id="16" name="Immagine 15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9BFFB477-7A74-3886-6908-B08C96EAB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774" y="3438653"/>
            <a:ext cx="3471477" cy="907450"/>
          </a:xfrm>
          <a:prstGeom prst="rect">
            <a:avLst/>
          </a:prstGeom>
        </p:spPr>
      </p:pic>
      <p:pic>
        <p:nvPicPr>
          <p:cNvPr id="17" name="Immagine 16" descr="Immagine che contiene testo, Caratter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FEA56F9-0F61-93E5-1D52-57A1AA1ECC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8" t="56198" r="-264" b="33630"/>
          <a:stretch/>
        </p:blipFill>
        <p:spPr>
          <a:xfrm>
            <a:off x="1808341" y="4964896"/>
            <a:ext cx="2687516" cy="16216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3235E027-08EC-9C31-B4B1-EF8279F973BC}"/>
              </a:ext>
            </a:extLst>
          </p:cNvPr>
          <p:cNvSpPr/>
          <p:nvPr/>
        </p:nvSpPr>
        <p:spPr>
          <a:xfrm>
            <a:off x="366260" y="3068732"/>
            <a:ext cx="2683584" cy="1541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B694041-C179-9F3D-AA28-A8968493A668}"/>
              </a:ext>
            </a:extLst>
          </p:cNvPr>
          <p:cNvCxnSpPr/>
          <p:nvPr/>
        </p:nvCxnSpPr>
        <p:spPr>
          <a:xfrm flipV="1">
            <a:off x="3460709" y="2336157"/>
            <a:ext cx="3471007" cy="25103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8DCB73EF-60CE-5D6A-AD12-ABDC89F390BF}"/>
              </a:ext>
            </a:extLst>
          </p:cNvPr>
          <p:cNvCxnSpPr>
            <a:cxnSpLocks/>
          </p:cNvCxnSpPr>
          <p:nvPr/>
        </p:nvCxnSpPr>
        <p:spPr>
          <a:xfrm flipV="1">
            <a:off x="3970105" y="3368141"/>
            <a:ext cx="2803935" cy="146389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ECFB7C0-CAA4-A3B4-D632-315510A0816D}"/>
              </a:ext>
            </a:extLst>
          </p:cNvPr>
          <p:cNvCxnSpPr>
            <a:cxnSpLocks/>
          </p:cNvCxnSpPr>
          <p:nvPr/>
        </p:nvCxnSpPr>
        <p:spPr>
          <a:xfrm flipV="1">
            <a:off x="4359794" y="4217346"/>
            <a:ext cx="2427437" cy="63850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0FDA3C6-A1F1-B27E-0DC1-A31156A7582E}"/>
              </a:ext>
            </a:extLst>
          </p:cNvPr>
          <p:cNvCxnSpPr>
            <a:cxnSpLocks/>
          </p:cNvCxnSpPr>
          <p:nvPr/>
        </p:nvCxnSpPr>
        <p:spPr>
          <a:xfrm>
            <a:off x="1749106" y="3276504"/>
            <a:ext cx="4678" cy="36194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1CA72C-F2FA-0D7F-753E-0DA4E546F669}"/>
              </a:ext>
            </a:extLst>
          </p:cNvPr>
          <p:cNvSpPr txBox="1"/>
          <p:nvPr/>
        </p:nvSpPr>
        <p:spPr>
          <a:xfrm>
            <a:off x="287473" y="3462015"/>
            <a:ext cx="3040211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b="1"/>
          </a:p>
          <a:p>
            <a:r>
              <a:rPr lang="en-US" sz="1400">
                <a:ea typeface="+mn-lt"/>
                <a:cs typeface="+mn-lt"/>
              </a:rPr>
              <a:t>La </a:t>
            </a:r>
            <a:r>
              <a:rPr lang="en-US" sz="1400" b="1">
                <a:ea typeface="+mn-lt"/>
                <a:cs typeface="+mn-lt"/>
              </a:rPr>
              <a:t>Security Association (SA)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negoziata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nel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pacchetto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contiene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informazioni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sul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protocollo</a:t>
            </a:r>
            <a:r>
              <a:rPr lang="en-US" sz="1400">
                <a:ea typeface="+mn-lt"/>
                <a:cs typeface="+mn-lt"/>
              </a:rPr>
              <a:t> e </a:t>
            </a:r>
            <a:r>
              <a:rPr lang="en-US" sz="1400" err="1">
                <a:ea typeface="+mn-lt"/>
                <a:cs typeface="+mn-lt"/>
              </a:rPr>
              <a:t>sulle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trasformazioni</a:t>
            </a:r>
            <a:r>
              <a:rPr lang="en-US" sz="1400">
                <a:ea typeface="+mn-lt"/>
                <a:cs typeface="+mn-lt"/>
              </a:rPr>
              <a:t> di </a:t>
            </a:r>
            <a:r>
              <a:rPr lang="en-US" sz="1400" err="1">
                <a:ea typeface="+mn-lt"/>
                <a:cs typeface="+mn-lt"/>
              </a:rPr>
              <a:t>sicurezza</a:t>
            </a:r>
            <a:r>
              <a:rPr lang="en-US" sz="1400">
                <a:ea typeface="+mn-lt"/>
                <a:cs typeface="+mn-lt"/>
              </a:rPr>
              <a:t> applicate per la </a:t>
            </a:r>
            <a:r>
              <a:rPr lang="en-US" sz="1400" err="1">
                <a:ea typeface="+mn-lt"/>
                <a:cs typeface="+mn-lt"/>
              </a:rPr>
              <a:t>protezione</a:t>
            </a:r>
            <a:r>
              <a:rPr lang="en-US" sz="1400">
                <a:ea typeface="+mn-lt"/>
                <a:cs typeface="+mn-lt"/>
              </a:rPr>
              <a:t> del </a:t>
            </a:r>
            <a:r>
              <a:rPr lang="en-US" sz="1400" err="1">
                <a:ea typeface="+mn-lt"/>
                <a:cs typeface="+mn-lt"/>
              </a:rPr>
              <a:t>traffico</a:t>
            </a:r>
            <a:r>
              <a:rPr lang="en-US" sz="1400">
                <a:ea typeface="+mn-lt"/>
                <a:cs typeface="+mn-lt"/>
              </a:rPr>
              <a:t>.</a:t>
            </a:r>
          </a:p>
          <a:p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400" b="1"/>
          </a:p>
          <a:p>
            <a:pPr marL="742950" lvl="1" indent="-285750">
              <a:buFont typeface="Arial"/>
              <a:buChar char="•"/>
            </a:pPr>
            <a:endParaRPr lang="en-US" sz="120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35900A2-7B61-0D48-34AD-6287443EFBC1}"/>
              </a:ext>
            </a:extLst>
          </p:cNvPr>
          <p:cNvSpPr/>
          <p:nvPr/>
        </p:nvSpPr>
        <p:spPr>
          <a:xfrm>
            <a:off x="7352976" y="2091132"/>
            <a:ext cx="2683584" cy="1541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CFF9995-EAC5-3F54-1DB9-3A08B5F96D48}"/>
              </a:ext>
            </a:extLst>
          </p:cNvPr>
          <p:cNvSpPr/>
          <p:nvPr/>
        </p:nvSpPr>
        <p:spPr>
          <a:xfrm>
            <a:off x="7620706" y="3203240"/>
            <a:ext cx="2683584" cy="1541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08CE7D60-E7DB-AE83-0C07-978397D5F577}"/>
              </a:ext>
            </a:extLst>
          </p:cNvPr>
          <p:cNvSpPr/>
          <p:nvPr/>
        </p:nvSpPr>
        <p:spPr>
          <a:xfrm>
            <a:off x="7620705" y="4232968"/>
            <a:ext cx="2776259" cy="1232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2705BE-3455-86C1-A7D1-7D30968521E2}"/>
              </a:ext>
            </a:extLst>
          </p:cNvPr>
          <p:cNvSpPr txBox="1"/>
          <p:nvPr/>
        </p:nvSpPr>
        <p:spPr>
          <a:xfrm>
            <a:off x="5116278" y="4324990"/>
            <a:ext cx="7349228" cy="29084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b="1" dirty="0">
              <a:latin typeface="TW Cen M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400" b="1" dirty="0">
                <a:latin typeface="TW Cen MT"/>
              </a:rPr>
              <a:t>Transform</a:t>
            </a:r>
            <a:r>
              <a:rPr lang="en-US" sz="1400" dirty="0">
                <a:latin typeface="TW Cen MT"/>
              </a:rPr>
              <a:t> (</a:t>
            </a:r>
            <a:r>
              <a:rPr lang="en-US" sz="1400" dirty="0" err="1">
                <a:latin typeface="TW Cen MT"/>
              </a:rPr>
              <a:t>trasformazioni</a:t>
            </a:r>
            <a:r>
              <a:rPr lang="en-US" sz="1400" dirty="0">
                <a:latin typeface="TW Cen MT"/>
              </a:rPr>
              <a:t> </a:t>
            </a:r>
            <a:r>
              <a:rPr lang="en-US" sz="1400" dirty="0" err="1">
                <a:latin typeface="TW Cen MT"/>
              </a:rPr>
              <a:t>crittografiche</a:t>
            </a:r>
            <a:r>
              <a:rPr lang="en-US" sz="1400" dirty="0">
                <a:latin typeface="TW Cen MT"/>
              </a:rPr>
              <a:t> applicate al </a:t>
            </a:r>
            <a:r>
              <a:rPr lang="en-US" sz="1400" dirty="0" err="1">
                <a:latin typeface="TW Cen MT"/>
              </a:rPr>
              <a:t>traffico</a:t>
            </a:r>
            <a:r>
              <a:rPr lang="en-US" sz="1400" dirty="0">
                <a:latin typeface="TW Cen MT"/>
              </a:rPr>
              <a:t>):</a:t>
            </a:r>
            <a:endParaRPr lang="en-US" dirty="0"/>
          </a:p>
          <a:p>
            <a:pPr marL="742950" lvl="1" indent="-285750">
              <a:buFont typeface="Arial,Sans-Serif"/>
              <a:buChar char="•"/>
            </a:pPr>
            <a:r>
              <a:rPr lang="it-IT" sz="1400" b="1" dirty="0" err="1"/>
              <a:t>Transform</a:t>
            </a:r>
            <a:r>
              <a:rPr lang="it-IT" sz="1400" b="1" dirty="0"/>
              <a:t> ID (ENCR): ENCR AES CBC (12)</a:t>
            </a:r>
            <a:r>
              <a:rPr lang="it-IT" sz="1400" dirty="0"/>
              <a:t> → Indica che l'algoritmo di cifratura selezionato è AES in modalità CBC (</a:t>
            </a:r>
            <a:r>
              <a:rPr lang="it-IT" sz="1400" dirty="0" err="1"/>
              <a:t>Cipher</a:t>
            </a:r>
            <a:r>
              <a:rPr lang="it-IT" sz="1400" dirty="0"/>
              <a:t> Block </a:t>
            </a:r>
            <a:r>
              <a:rPr lang="it-IT" sz="1400" dirty="0" err="1"/>
              <a:t>Chaining</a:t>
            </a:r>
            <a:r>
              <a:rPr lang="it-IT" sz="1400" dirty="0"/>
              <a:t>).</a:t>
            </a:r>
          </a:p>
          <a:p>
            <a:pPr marL="742950" lvl="1" indent="-285750">
              <a:buFont typeface="Arial,Sans-Serif"/>
              <a:buChar char="•"/>
            </a:pPr>
            <a:r>
              <a:rPr lang="it-IT" sz="1400" b="1" dirty="0" err="1"/>
              <a:t>Transform</a:t>
            </a:r>
            <a:r>
              <a:rPr lang="it-IT" sz="1400" b="1" dirty="0"/>
              <a:t> ID (INTEG): AUTH HMAC SHA2 256 128 (12)</a:t>
            </a:r>
            <a:r>
              <a:rPr lang="it-IT" sz="1400" dirty="0"/>
              <a:t> → Indica che l'algoritmo di autenticazione e integrità è HMAC con SHA-256 e una lunghezza di output di 128 bit.</a:t>
            </a:r>
          </a:p>
          <a:p>
            <a:pPr marL="742950" lvl="1" indent="-285750">
              <a:buFont typeface="Arial,Sans-Serif"/>
              <a:buChar char="•"/>
            </a:pPr>
            <a:r>
              <a:rPr lang="it-IT" sz="1400" b="1" dirty="0" err="1"/>
              <a:t>Transform</a:t>
            </a:r>
            <a:r>
              <a:rPr lang="it-IT" sz="1400" b="1" dirty="0"/>
              <a:t> ID (ESN): No Extended </a:t>
            </a:r>
            <a:r>
              <a:rPr lang="it-IT" sz="1400" b="1" dirty="0" err="1"/>
              <a:t>Sequence</a:t>
            </a:r>
            <a:r>
              <a:rPr lang="it-IT" sz="1400" b="1" dirty="0"/>
              <a:t> Numbers (0)</a:t>
            </a:r>
            <a:r>
              <a:rPr lang="it-IT" sz="1400" dirty="0"/>
              <a:t> → Indica che non verranno utilizzati numeri di sequenza estesi per proteggere contro attacchi di riproduzione.</a:t>
            </a:r>
          </a:p>
          <a:p>
            <a:pPr marL="742950" lvl="1" indent="-285750">
              <a:buFont typeface="Arial,Sans-Serif"/>
              <a:buChar char="•"/>
            </a:pPr>
            <a:endParaRPr lang="en-US" sz="1400" b="1" dirty="0">
              <a:latin typeface="TW Cen M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400" dirty="0">
                <a:latin typeface="TW Cen MT"/>
              </a:rPr>
              <a:t>Il </a:t>
            </a:r>
            <a:r>
              <a:rPr lang="en-US" sz="1400" dirty="0" err="1">
                <a:latin typeface="TW Cen MT"/>
              </a:rPr>
              <a:t>riquadro</a:t>
            </a:r>
            <a:r>
              <a:rPr lang="en-US" sz="1400" dirty="0">
                <a:latin typeface="TW Cen MT"/>
              </a:rPr>
              <a:t>  </a:t>
            </a:r>
            <a:r>
              <a:rPr lang="en-US" sz="1400" dirty="0" err="1">
                <a:latin typeface="TW Cen MT"/>
              </a:rPr>
              <a:t>evidenzia</a:t>
            </a:r>
            <a:r>
              <a:rPr lang="en-US" sz="1400" dirty="0">
                <a:latin typeface="TW Cen MT"/>
              </a:rPr>
              <a:t> </a:t>
            </a:r>
            <a:r>
              <a:rPr lang="en-US" sz="1400" dirty="0" err="1">
                <a:latin typeface="TW Cen MT"/>
              </a:rPr>
              <a:t>che</a:t>
            </a:r>
            <a:r>
              <a:rPr lang="en-US" sz="1400" dirty="0">
                <a:latin typeface="TW Cen MT"/>
              </a:rPr>
              <a:t> </a:t>
            </a:r>
            <a:r>
              <a:rPr lang="en-US" sz="1400" dirty="0" err="1">
                <a:latin typeface="TW Cen MT"/>
              </a:rPr>
              <a:t>questa</a:t>
            </a:r>
            <a:r>
              <a:rPr lang="en-US" sz="1400" dirty="0">
                <a:latin typeface="TW Cen MT"/>
              </a:rPr>
              <a:t> </a:t>
            </a:r>
            <a:r>
              <a:rPr lang="en-US" sz="1400" dirty="0" err="1">
                <a:latin typeface="TW Cen MT"/>
              </a:rPr>
              <a:t>negoziazione</a:t>
            </a:r>
            <a:r>
              <a:rPr lang="en-US" sz="1400" dirty="0">
                <a:latin typeface="TW Cen MT"/>
              </a:rPr>
              <a:t> </a:t>
            </a:r>
            <a:r>
              <a:rPr lang="en-US" sz="1400" dirty="0" err="1">
                <a:latin typeface="TW Cen MT"/>
              </a:rPr>
              <a:t>riguarda</a:t>
            </a:r>
            <a:r>
              <a:rPr lang="en-US" sz="1400" dirty="0">
                <a:latin typeface="TW Cen MT"/>
              </a:rPr>
              <a:t> </a:t>
            </a:r>
            <a:r>
              <a:rPr lang="en-US" sz="1400" b="1" dirty="0">
                <a:latin typeface="TW Cen MT"/>
              </a:rPr>
              <a:t>CHILD SAs</a:t>
            </a:r>
            <a:r>
              <a:rPr lang="en-US" sz="1400" dirty="0">
                <a:latin typeface="TW Cen MT"/>
              </a:rPr>
              <a:t>, </a:t>
            </a:r>
            <a:r>
              <a:rPr lang="en-US" sz="1400" dirty="0" err="1">
                <a:latin typeface="TW Cen MT"/>
              </a:rPr>
              <a:t>ovvero</a:t>
            </a:r>
            <a:r>
              <a:rPr lang="en-US" sz="1400" dirty="0">
                <a:latin typeface="TW Cen MT"/>
              </a:rPr>
              <a:t> le </a:t>
            </a:r>
            <a:r>
              <a:rPr lang="en-US" sz="1400" dirty="0" err="1">
                <a:latin typeface="TW Cen MT"/>
              </a:rPr>
              <a:t>associazioni</a:t>
            </a:r>
            <a:r>
              <a:rPr lang="en-US" sz="1400" dirty="0">
                <a:latin typeface="TW Cen MT"/>
              </a:rPr>
              <a:t> di </a:t>
            </a:r>
            <a:r>
              <a:rPr lang="en-US" sz="1400" dirty="0" err="1">
                <a:latin typeface="TW Cen MT"/>
              </a:rPr>
              <a:t>sicurezza</a:t>
            </a:r>
            <a:r>
              <a:rPr lang="en-US" sz="1400" dirty="0">
                <a:latin typeface="TW Cen MT"/>
              </a:rPr>
              <a:t> </a:t>
            </a:r>
            <a:r>
              <a:rPr lang="en-US" sz="1400" dirty="0" err="1">
                <a:latin typeface="TW Cen MT"/>
              </a:rPr>
              <a:t>usate</a:t>
            </a:r>
            <a:r>
              <a:rPr lang="en-US" sz="1400" dirty="0">
                <a:latin typeface="TW Cen MT"/>
              </a:rPr>
              <a:t> per </a:t>
            </a:r>
            <a:r>
              <a:rPr lang="en-US" sz="1400" dirty="0" err="1">
                <a:latin typeface="TW Cen MT"/>
              </a:rPr>
              <a:t>proteggere</a:t>
            </a:r>
            <a:r>
              <a:rPr lang="en-US" sz="1400" dirty="0">
                <a:latin typeface="TW Cen MT"/>
              </a:rPr>
              <a:t> il </a:t>
            </a:r>
            <a:r>
              <a:rPr lang="en-US" sz="1400" dirty="0" err="1">
                <a:latin typeface="TW Cen MT"/>
              </a:rPr>
              <a:t>traffico</a:t>
            </a:r>
            <a:r>
              <a:rPr lang="en-US" sz="1400" dirty="0">
                <a:latin typeface="TW Cen MT"/>
              </a:rPr>
              <a:t> </a:t>
            </a:r>
            <a:r>
              <a:rPr lang="en-US" sz="1400" dirty="0" err="1">
                <a:latin typeface="TW Cen MT"/>
              </a:rPr>
              <a:t>dati</a:t>
            </a:r>
            <a:r>
              <a:rPr lang="en-US" sz="1400" dirty="0">
                <a:latin typeface="TW Cen MT"/>
              </a:rPr>
              <a:t> </a:t>
            </a:r>
            <a:r>
              <a:rPr lang="en-US" sz="1400" dirty="0" err="1">
                <a:latin typeface="TW Cen MT"/>
              </a:rPr>
              <a:t>effettivo</a:t>
            </a:r>
            <a:r>
              <a:rPr lang="en-US" sz="1400" dirty="0">
                <a:latin typeface="TW Cen MT"/>
              </a:rPr>
              <a:t> </a:t>
            </a:r>
            <a:r>
              <a:rPr lang="en-US" sz="1400" dirty="0" err="1">
                <a:latin typeface="TW Cen MT"/>
              </a:rPr>
              <a:t>tra</a:t>
            </a:r>
            <a:r>
              <a:rPr lang="en-US" sz="1400" dirty="0">
                <a:latin typeface="TW Cen MT"/>
              </a:rPr>
              <a:t> </a:t>
            </a:r>
            <a:r>
              <a:rPr lang="en-US" sz="1400" dirty="0" err="1">
                <a:latin typeface="TW Cen MT"/>
              </a:rPr>
              <a:t>i</a:t>
            </a:r>
            <a:r>
              <a:rPr lang="en-US" sz="1400" dirty="0">
                <a:latin typeface="TW Cen MT"/>
              </a:rPr>
              <a:t> due peer.</a:t>
            </a:r>
          </a:p>
          <a:p>
            <a:endParaRPr lang="en-US" sz="1100" dirty="0">
              <a:latin typeface="TW Cen MT"/>
            </a:endParaRPr>
          </a:p>
          <a:p>
            <a:pPr algn="l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9D19F9-97DF-6437-E06A-F2DE43756911}"/>
              </a:ext>
            </a:extLst>
          </p:cNvPr>
          <p:cNvSpPr/>
          <p:nvPr/>
        </p:nvSpPr>
        <p:spPr>
          <a:xfrm>
            <a:off x="6955815" y="1393923"/>
            <a:ext cx="3546913" cy="300866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8C146B7-B50A-E15A-118F-5A3DB62A8B9B}"/>
              </a:ext>
            </a:extLst>
          </p:cNvPr>
          <p:cNvCxnSpPr/>
          <p:nvPr/>
        </p:nvCxnSpPr>
        <p:spPr>
          <a:xfrm flipV="1">
            <a:off x="10471838" y="3179931"/>
            <a:ext cx="521586" cy="8152"/>
          </a:xfrm>
          <a:prstGeom prst="straightConnector1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52C8011-F425-DD9A-DE22-8E5CC9C0EE21}"/>
              </a:ext>
            </a:extLst>
          </p:cNvPr>
          <p:cNvCxnSpPr/>
          <p:nvPr/>
        </p:nvCxnSpPr>
        <p:spPr>
          <a:xfrm>
            <a:off x="10992349" y="3188297"/>
            <a:ext cx="3508" cy="13435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859716-93BE-C0BC-8D07-DE996758A67E}"/>
              </a:ext>
            </a:extLst>
          </p:cNvPr>
          <p:cNvSpPr txBox="1"/>
          <p:nvPr/>
        </p:nvSpPr>
        <p:spPr>
          <a:xfrm>
            <a:off x="-2382" y="5164931"/>
            <a:ext cx="421957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400" b="1" err="1">
                <a:cs typeface="Arial"/>
              </a:rPr>
              <a:t>Protocollo</a:t>
            </a:r>
            <a:r>
              <a:rPr lang="en-US" sz="1400" b="1">
                <a:cs typeface="Arial"/>
              </a:rPr>
              <a:t> </a:t>
            </a:r>
            <a:endParaRPr lang="en-US" sz="1400">
              <a:cs typeface="Arial"/>
            </a:endParaRPr>
          </a:p>
          <a:p>
            <a:pPr marL="457200">
              <a:buFont typeface="Arial"/>
              <a:buChar char="•"/>
            </a:pPr>
            <a:r>
              <a:rPr lang="en-US" sz="1400">
                <a:cs typeface="Arial"/>
              </a:rPr>
              <a:t>Indica </a:t>
            </a:r>
            <a:r>
              <a:rPr lang="en-US" sz="1400" err="1">
                <a:cs typeface="Arial"/>
              </a:rPr>
              <a:t>che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si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sta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negoziando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un'associazione</a:t>
            </a:r>
            <a:r>
              <a:rPr lang="en-US" sz="1400">
                <a:cs typeface="Arial"/>
              </a:rPr>
              <a:t> di </a:t>
            </a:r>
            <a:r>
              <a:rPr lang="en-US" sz="1400" err="1">
                <a:cs typeface="Arial"/>
              </a:rPr>
              <a:t>sicurezza</a:t>
            </a:r>
            <a:r>
              <a:rPr lang="en-US" sz="1400">
                <a:cs typeface="Arial"/>
              </a:rPr>
              <a:t> per </a:t>
            </a:r>
            <a:r>
              <a:rPr lang="en-US" sz="1400" b="1">
                <a:cs typeface="Arial"/>
              </a:rPr>
              <a:t>ESP (Encapsulating Security Payload)</a:t>
            </a:r>
            <a:r>
              <a:rPr lang="en-US" sz="1400">
                <a:cs typeface="Arial"/>
              </a:rPr>
              <a:t>, il </a:t>
            </a:r>
            <a:r>
              <a:rPr lang="en-US" sz="1400" err="1">
                <a:cs typeface="Arial"/>
              </a:rPr>
              <a:t>protocollo</a:t>
            </a:r>
            <a:r>
              <a:rPr lang="en-US" sz="1400">
                <a:cs typeface="Arial"/>
              </a:rPr>
              <a:t> IPsec </a:t>
            </a:r>
            <a:r>
              <a:rPr lang="en-US" sz="1400" err="1">
                <a:cs typeface="Arial"/>
              </a:rPr>
              <a:t>utilizzato</a:t>
            </a:r>
            <a:r>
              <a:rPr lang="en-US" sz="1400">
                <a:cs typeface="Arial"/>
              </a:rPr>
              <a:t> per </a:t>
            </a:r>
            <a:r>
              <a:rPr lang="en-US" sz="1400" err="1">
                <a:cs typeface="Arial"/>
              </a:rPr>
              <a:t>criptare</a:t>
            </a:r>
            <a:r>
              <a:rPr lang="en-US" sz="1400">
                <a:cs typeface="Arial"/>
              </a:rPr>
              <a:t> e </a:t>
            </a:r>
            <a:r>
              <a:rPr lang="en-US" sz="1400" err="1">
                <a:cs typeface="Arial"/>
              </a:rPr>
              <a:t>autenticare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i</a:t>
            </a:r>
            <a:r>
              <a:rPr lang="en-US" sz="1400">
                <a:cs typeface="Arial"/>
              </a:rPr>
              <a:t> </a:t>
            </a:r>
            <a:r>
              <a:rPr lang="en-US" sz="1400" err="1">
                <a:cs typeface="Arial"/>
              </a:rPr>
              <a:t>dati</a:t>
            </a:r>
            <a:r>
              <a:rPr lang="en-US" sz="1400">
                <a:ea typeface="+mn-lt"/>
                <a:cs typeface="Arial"/>
              </a:rPr>
              <a:t> 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trasmessi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nella</a:t>
            </a:r>
            <a:r>
              <a:rPr lang="en-US" sz="1400">
                <a:ea typeface="+mn-lt"/>
                <a:cs typeface="+mn-lt"/>
              </a:rPr>
              <a:t> VPN.</a:t>
            </a:r>
          </a:p>
          <a:p>
            <a:pPr lvl="1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endParaRPr lang="en-US" sz="1400">
              <a:cs typeface="Arial"/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26758AA-683F-1CD9-778D-275EAFA253F4}"/>
              </a:ext>
            </a:extLst>
          </p:cNvPr>
          <p:cNvCxnSpPr>
            <a:cxnSpLocks/>
          </p:cNvCxnSpPr>
          <p:nvPr/>
        </p:nvCxnSpPr>
        <p:spPr>
          <a:xfrm>
            <a:off x="1391918" y="4598098"/>
            <a:ext cx="4678" cy="36194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21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2D1E9-219C-06BA-3480-6B015B6B4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193025-8A32-0357-EBB0-894B651B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3" y="-4751"/>
            <a:ext cx="9905998" cy="1478570"/>
          </a:xfrm>
        </p:spPr>
        <p:txBody>
          <a:bodyPr/>
          <a:lstStyle/>
          <a:p>
            <a:r>
              <a:rPr lang="it-IT" b="1">
                <a:latin typeface="TW Cen MT"/>
              </a:rPr>
              <a:t> IKE_AUTH(6)</a:t>
            </a:r>
            <a:endParaRPr lang="it-IT" b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6E3047-FA1C-9DB8-5D54-EB52AD4B1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906" y="1072620"/>
            <a:ext cx="10720124" cy="998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600" dirty="0">
                <a:ea typeface="+mn-lt"/>
                <a:cs typeface="+mn-lt"/>
              </a:rPr>
              <a:t>Ora, l'ultimo  messaggio </a:t>
            </a:r>
            <a:r>
              <a:rPr lang="it-IT" sz="1600" b="1" dirty="0">
                <a:ea typeface="+mn-lt"/>
                <a:cs typeface="+mn-lt"/>
              </a:rPr>
              <a:t>IKE_AUTH </a:t>
            </a:r>
            <a:r>
              <a:rPr lang="it-IT" sz="1600" dirty="0">
                <a:ea typeface="+mn-lt"/>
                <a:cs typeface="+mn-lt"/>
              </a:rPr>
              <a:t> inviato da </a:t>
            </a:r>
            <a:r>
              <a:rPr lang="it-IT" sz="1600" dirty="0" err="1">
                <a:ea typeface="+mn-lt"/>
                <a:cs typeface="+mn-lt"/>
              </a:rPr>
              <a:t>Responder</a:t>
            </a:r>
            <a:r>
              <a:rPr lang="it-IT" sz="1600" dirty="0">
                <a:ea typeface="+mn-lt"/>
                <a:cs typeface="+mn-lt"/>
              </a:rPr>
              <a:t> conferma quali parametri di sicurezza ha scelto ( messaggio </a:t>
            </a:r>
            <a:r>
              <a:rPr lang="it-IT" sz="1600" b="1" dirty="0">
                <a:ea typeface="+mn-lt"/>
                <a:cs typeface="+mn-lt"/>
              </a:rPr>
              <a:t>di Security Association </a:t>
            </a:r>
            <a:r>
              <a:rPr lang="it-IT" sz="1600" dirty="0">
                <a:ea typeface="+mn-lt"/>
                <a:cs typeface="+mn-lt"/>
              </a:rPr>
              <a:t> ), ripete gli stessi  messaggi </a:t>
            </a:r>
            <a:r>
              <a:rPr lang="it-IT" sz="1600" b="1" dirty="0">
                <a:ea typeface="+mn-lt"/>
                <a:cs typeface="+mn-lt"/>
              </a:rPr>
              <a:t>di Traffic Selector </a:t>
            </a:r>
            <a:r>
              <a:rPr lang="it-IT" sz="1600" dirty="0">
                <a:ea typeface="+mn-lt"/>
                <a:cs typeface="+mn-lt"/>
              </a:rPr>
              <a:t> (se configurati correttamente) e invia l'</a:t>
            </a:r>
            <a:r>
              <a:rPr lang="it-IT" sz="1600" dirty="0" err="1">
                <a:ea typeface="+mn-lt"/>
                <a:cs typeface="+mn-lt"/>
              </a:rPr>
              <a:t>hash</a:t>
            </a:r>
            <a:r>
              <a:rPr lang="it-IT" sz="1600" dirty="0">
                <a:ea typeface="+mn-lt"/>
                <a:cs typeface="+mn-lt"/>
              </a:rPr>
              <a:t> del messaggio utilizzando la chiave </a:t>
            </a:r>
            <a:r>
              <a:rPr lang="it-IT" sz="1600" dirty="0" err="1">
                <a:ea typeface="+mn-lt"/>
                <a:cs typeface="+mn-lt"/>
              </a:rPr>
              <a:t>pre</a:t>
            </a:r>
            <a:r>
              <a:rPr lang="it-IT" sz="1600" dirty="0">
                <a:ea typeface="+mn-lt"/>
                <a:cs typeface="+mn-lt"/>
              </a:rPr>
              <a:t>-master/PSK ( messaggio </a:t>
            </a:r>
            <a:r>
              <a:rPr lang="it-IT" sz="1600" b="1" dirty="0">
                <a:ea typeface="+mn-lt"/>
                <a:cs typeface="+mn-lt"/>
              </a:rPr>
              <a:t>di autenticazione </a:t>
            </a:r>
            <a:r>
              <a:rPr lang="it-IT" sz="1600" dirty="0">
                <a:ea typeface="+mn-lt"/>
                <a:cs typeface="+mn-lt"/>
              </a:rPr>
              <a:t> ) </a:t>
            </a:r>
            <a:endParaRPr lang="it-IT" sz="1600" b="1" dirty="0">
              <a:ea typeface="+mn-lt"/>
              <a:cs typeface="+mn-lt"/>
            </a:endParaRPr>
          </a:p>
          <a:p>
            <a:endParaRPr lang="it-IT" sz="18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DC32B6-9E35-9788-F3B8-B489E1E08278}"/>
              </a:ext>
            </a:extLst>
          </p:cNvPr>
          <p:cNvSpPr txBox="1"/>
          <p:nvPr/>
        </p:nvSpPr>
        <p:spPr>
          <a:xfrm>
            <a:off x="466819" y="4650918"/>
            <a:ext cx="7704994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400" dirty="0"/>
          </a:p>
          <a:p>
            <a:pPr marL="171450" indent="-171450">
              <a:buFont typeface="Arial"/>
              <a:buChar char="•"/>
            </a:pPr>
            <a:endParaRPr lang="it-IT" sz="14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D'ora in poi, se sono necessari ulteriori CHILD_SA,   è possibile utilizzare un messaggio denominato </a:t>
            </a:r>
            <a:r>
              <a:rPr lang="it-IT" sz="1600" b="1" dirty="0">
                <a:ea typeface="+mn-lt"/>
                <a:cs typeface="+mn-lt"/>
              </a:rPr>
              <a:t>CREATE_CHILD_SA per stabilire ulteriori CHILD_SA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endParaRPr lang="it-IT" sz="16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Può essere utilizzato anche per rigenerare  la chiave </a:t>
            </a:r>
            <a:r>
              <a:rPr lang="it-IT" sz="1600" b="1" dirty="0">
                <a:ea typeface="+mn-lt"/>
                <a:cs typeface="+mn-lt"/>
              </a:rPr>
              <a:t>IKE_SA</a:t>
            </a:r>
            <a:r>
              <a:rPr lang="it-IT" sz="1600" dirty="0">
                <a:ea typeface="+mn-lt"/>
                <a:cs typeface="+mn-lt"/>
              </a:rPr>
              <a:t>  , dove   viene inviato il payload  </a:t>
            </a:r>
            <a:r>
              <a:rPr lang="it-IT" sz="1600" b="1" dirty="0">
                <a:ea typeface="+mn-lt"/>
                <a:cs typeface="+mn-lt"/>
              </a:rPr>
              <a:t>di notifica di tipo REKEY_SA</a:t>
            </a:r>
            <a:r>
              <a:rPr lang="it-IT" sz="1600" dirty="0">
                <a:ea typeface="+mn-lt"/>
                <a:cs typeface="+mn-lt"/>
              </a:rPr>
              <a:t>  incluso nel messaggio </a:t>
            </a:r>
            <a:r>
              <a:rPr lang="it-IT" sz="1600" b="1" dirty="0">
                <a:ea typeface="+mn-lt"/>
                <a:cs typeface="+mn-lt"/>
              </a:rPr>
              <a:t>CREATE_CHILD_SA</a:t>
            </a:r>
            <a:r>
              <a:rPr lang="it-IT" sz="1600" dirty="0">
                <a:ea typeface="+mn-lt"/>
                <a:cs typeface="+mn-lt"/>
              </a:rPr>
              <a:t>  con le nuove informazioni sulla chiave, in modo che venga stabilito un nuovo SA e quello vecchio venga successivamente eliminato.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endParaRPr lang="it-IT" sz="1600" b="1" dirty="0"/>
          </a:p>
          <a:p>
            <a:pPr algn="l"/>
            <a:endParaRPr lang="it-IT" dirty="0"/>
          </a:p>
        </p:txBody>
      </p:sp>
      <p:pic>
        <p:nvPicPr>
          <p:cNvPr id="4" name="Immagine 3" descr="Immagine che contiene testo, schermata, Carattere, softwa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26AFFAB-751D-5E11-8BC2-39CAB1DA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8" y="2065791"/>
            <a:ext cx="5981782" cy="27294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50EF00-58EF-70FD-79E1-BB6C28F17128}"/>
              </a:ext>
            </a:extLst>
          </p:cNvPr>
          <p:cNvSpPr txBox="1"/>
          <p:nvPr/>
        </p:nvSpPr>
        <p:spPr>
          <a:xfrm>
            <a:off x="6350000" y="2072640"/>
            <a:ext cx="560832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I due </a:t>
            </a:r>
            <a:r>
              <a:rPr lang="en-US" sz="1600" err="1"/>
              <a:t>messaggi</a:t>
            </a:r>
            <a:r>
              <a:rPr lang="en-US" sz="1600"/>
              <a:t> di </a:t>
            </a:r>
            <a:r>
              <a:rPr lang="en-US" sz="1600" err="1"/>
              <a:t>notifca</a:t>
            </a:r>
            <a:r>
              <a:rPr lang="en-US" sz="1600"/>
              <a:t> </a:t>
            </a:r>
            <a:r>
              <a:rPr lang="en-US" sz="1600" err="1"/>
              <a:t>evidenziati</a:t>
            </a:r>
            <a:r>
              <a:rPr lang="en-US" sz="1600"/>
              <a:t> , </a:t>
            </a:r>
            <a:r>
              <a:rPr lang="en-US" sz="1600" err="1"/>
              <a:t>indicano</a:t>
            </a:r>
            <a:r>
              <a:rPr lang="en-US" sz="1600"/>
              <a:t>:</a:t>
            </a:r>
          </a:p>
          <a:p>
            <a:pPr marL="685800" lvl="1" indent="-228600">
              <a:buFont typeface="Arial"/>
              <a:buChar char="•"/>
            </a:pPr>
            <a:r>
              <a:rPr lang="en-US" sz="1600" b="1"/>
              <a:t>Payload: Notify (41) - MOBIKE_SUPPORTED</a:t>
            </a:r>
            <a:endParaRPr lang="en-US"/>
          </a:p>
          <a:p>
            <a:pPr marL="914400" lvl="3"/>
            <a:r>
              <a:rPr lang="en-US" sz="1600"/>
              <a:t>MOBIKE è </a:t>
            </a:r>
            <a:r>
              <a:rPr lang="en-US" sz="1600" err="1"/>
              <a:t>una</a:t>
            </a:r>
            <a:r>
              <a:rPr lang="en-US" sz="1600"/>
              <a:t> </a:t>
            </a:r>
            <a:r>
              <a:rPr lang="en-US" sz="1600" err="1"/>
              <a:t>funzionalità</a:t>
            </a:r>
            <a:r>
              <a:rPr lang="en-US" sz="1600"/>
              <a:t> di IKEv2 </a:t>
            </a:r>
            <a:r>
              <a:rPr lang="en-US" sz="1600" err="1"/>
              <a:t>che</a:t>
            </a:r>
            <a:r>
              <a:rPr lang="en-US" sz="1600"/>
              <a:t> </a:t>
            </a:r>
            <a:r>
              <a:rPr lang="en-US" sz="1600" err="1"/>
              <a:t>permette</a:t>
            </a:r>
            <a:r>
              <a:rPr lang="en-US" sz="1600"/>
              <a:t> di </a:t>
            </a:r>
            <a:r>
              <a:rPr lang="en-US" sz="1600" err="1"/>
              <a:t>gestire</a:t>
            </a:r>
            <a:r>
              <a:rPr lang="en-US" sz="1600"/>
              <a:t> </a:t>
            </a:r>
            <a:r>
              <a:rPr lang="en-US" sz="1600" err="1"/>
              <a:t>i</a:t>
            </a:r>
            <a:r>
              <a:rPr lang="en-US" sz="1600"/>
              <a:t> </a:t>
            </a:r>
            <a:r>
              <a:rPr lang="en-US" sz="1600" err="1"/>
              <a:t>cambiamenti</a:t>
            </a:r>
            <a:r>
              <a:rPr lang="en-US" sz="1600"/>
              <a:t> di </a:t>
            </a:r>
            <a:r>
              <a:rPr lang="en-US" sz="1600" err="1"/>
              <a:t>indirizzo</a:t>
            </a:r>
            <a:r>
              <a:rPr lang="en-US" sz="1600"/>
              <a:t> IP senza dover </a:t>
            </a:r>
            <a:r>
              <a:rPr lang="en-US" sz="1600" err="1"/>
              <a:t>ristabilire</a:t>
            </a:r>
            <a:r>
              <a:rPr lang="en-US" sz="1600"/>
              <a:t> </a:t>
            </a:r>
            <a:r>
              <a:rPr lang="en-US" sz="1600" err="1"/>
              <a:t>una</a:t>
            </a:r>
            <a:r>
              <a:rPr lang="en-US" sz="1600"/>
              <a:t> </a:t>
            </a:r>
            <a:r>
              <a:rPr lang="en-US" sz="1600" err="1"/>
              <a:t>nuova</a:t>
            </a:r>
            <a:r>
              <a:rPr lang="en-US" sz="1600"/>
              <a:t> </a:t>
            </a:r>
            <a:r>
              <a:rPr lang="en-US" sz="1600" err="1"/>
              <a:t>connessione</a:t>
            </a:r>
            <a:r>
              <a:rPr lang="en-US" sz="1600"/>
              <a:t> VPN. È molto utile per </a:t>
            </a:r>
            <a:r>
              <a:rPr lang="en-US" sz="1600" err="1"/>
              <a:t>dispositivi</a:t>
            </a:r>
            <a:r>
              <a:rPr lang="en-US" sz="1600"/>
              <a:t> </a:t>
            </a:r>
            <a:r>
              <a:rPr lang="en-US" sz="1600" err="1"/>
              <a:t>mobili</a:t>
            </a:r>
            <a:r>
              <a:rPr lang="en-US" sz="1600"/>
              <a:t> </a:t>
            </a:r>
            <a:r>
              <a:rPr lang="en-US" sz="1600" err="1"/>
              <a:t>che</a:t>
            </a:r>
            <a:r>
              <a:rPr lang="en-US" sz="1600"/>
              <a:t> </a:t>
            </a:r>
            <a:r>
              <a:rPr lang="en-US" sz="1600" err="1"/>
              <a:t>cambiano</a:t>
            </a:r>
            <a:r>
              <a:rPr lang="en-US" sz="1600"/>
              <a:t> </a:t>
            </a:r>
            <a:r>
              <a:rPr lang="en-US" sz="1600" err="1"/>
              <a:t>frequentemente</a:t>
            </a:r>
            <a:r>
              <a:rPr lang="en-US" sz="1600"/>
              <a:t> rete (ad </a:t>
            </a:r>
            <a:r>
              <a:rPr lang="en-US" sz="1600" err="1"/>
              <a:t>esempio</a:t>
            </a:r>
            <a:r>
              <a:rPr lang="en-US" sz="1600"/>
              <a:t> </a:t>
            </a:r>
            <a:r>
              <a:rPr lang="en-US" sz="1600" err="1"/>
              <a:t>passando</a:t>
            </a:r>
            <a:r>
              <a:rPr lang="en-US" sz="1600"/>
              <a:t> da Wi-Fi a 4G).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="1"/>
              <a:t>Payload: Notify (41) - NO_ADDITIONAL_ADDRESSES</a:t>
            </a:r>
          </a:p>
          <a:p>
            <a:pPr marL="914400" lvl="3"/>
            <a:r>
              <a:rPr lang="en-US" sz="1600" err="1"/>
              <a:t>Questo</a:t>
            </a:r>
            <a:r>
              <a:rPr lang="en-US" sz="1600"/>
              <a:t> </a:t>
            </a:r>
            <a:r>
              <a:rPr lang="en-US" sz="1600" err="1"/>
              <a:t>messaggio</a:t>
            </a:r>
            <a:r>
              <a:rPr lang="en-US" sz="1600"/>
              <a:t> indica </a:t>
            </a:r>
            <a:r>
              <a:rPr lang="en-US" sz="1600" err="1"/>
              <a:t>che</a:t>
            </a:r>
            <a:r>
              <a:rPr lang="en-US" sz="1600"/>
              <a:t> il peer </a:t>
            </a:r>
            <a:r>
              <a:rPr lang="en-US" sz="1600" err="1"/>
              <a:t>che</a:t>
            </a:r>
            <a:r>
              <a:rPr lang="en-US" sz="1600"/>
              <a:t> </a:t>
            </a:r>
            <a:r>
              <a:rPr lang="en-US" sz="1600" err="1"/>
              <a:t>invia</a:t>
            </a:r>
            <a:r>
              <a:rPr lang="en-US" sz="1600"/>
              <a:t> </a:t>
            </a:r>
            <a:r>
              <a:rPr lang="en-US" sz="1600" err="1"/>
              <a:t>questo</a:t>
            </a:r>
            <a:r>
              <a:rPr lang="en-US" sz="1600"/>
              <a:t> </a:t>
            </a:r>
            <a:r>
              <a:rPr lang="en-US" sz="1600" err="1"/>
              <a:t>pacchetto</a:t>
            </a:r>
            <a:r>
              <a:rPr lang="en-US" sz="1600"/>
              <a:t> </a:t>
            </a:r>
            <a:r>
              <a:rPr lang="en-US" sz="1600" b="1"/>
              <a:t>non ha </a:t>
            </a:r>
            <a:r>
              <a:rPr lang="en-US" sz="1600" b="1" err="1"/>
              <a:t>indirizzi</a:t>
            </a:r>
            <a:r>
              <a:rPr lang="en-US" sz="1600" b="1"/>
              <a:t> IP </a:t>
            </a:r>
            <a:r>
              <a:rPr lang="en-US" sz="1600" b="1" err="1"/>
              <a:t>aggiuntivi</a:t>
            </a:r>
            <a:r>
              <a:rPr lang="en-US" sz="1600" b="1"/>
              <a:t> da </a:t>
            </a:r>
            <a:r>
              <a:rPr lang="en-US" sz="1600" b="1" err="1"/>
              <a:t>segnalare</a:t>
            </a:r>
            <a:r>
              <a:rPr lang="en-US" sz="1600" b="1">
                <a:latin typeface="Tw Cen MT"/>
              </a:rPr>
              <a:t>.(</a:t>
            </a:r>
            <a:r>
              <a:rPr lang="en-US" sz="1600">
                <a:latin typeface="TW Cen MT"/>
              </a:rPr>
              <a:t> peer </a:t>
            </a:r>
            <a:r>
              <a:rPr lang="en-US" sz="1600" err="1">
                <a:latin typeface="TW Cen MT"/>
              </a:rPr>
              <a:t>potrebbe</a:t>
            </a:r>
            <a:r>
              <a:rPr lang="en-US" sz="1600">
                <a:latin typeface="TW Cen MT"/>
              </a:rPr>
              <a:t> </a:t>
            </a:r>
            <a:r>
              <a:rPr lang="en-US" sz="1600" err="1">
                <a:latin typeface="TW Cen MT"/>
              </a:rPr>
              <a:t>avere</a:t>
            </a:r>
            <a:r>
              <a:rPr lang="en-US" sz="1600">
                <a:latin typeface="TW Cen MT"/>
              </a:rPr>
              <a:t> </a:t>
            </a:r>
            <a:r>
              <a:rPr lang="en-US" sz="1600" err="1">
                <a:latin typeface="TW Cen MT"/>
              </a:rPr>
              <a:t>più</a:t>
            </a:r>
            <a:r>
              <a:rPr lang="en-US" sz="1600">
                <a:latin typeface="TW Cen MT"/>
              </a:rPr>
              <a:t> </a:t>
            </a:r>
            <a:r>
              <a:rPr lang="en-US" sz="1600" err="1">
                <a:latin typeface="TW Cen MT"/>
              </a:rPr>
              <a:t>indirizzi</a:t>
            </a:r>
            <a:r>
              <a:rPr lang="en-US" sz="1600">
                <a:latin typeface="TW Cen MT"/>
              </a:rPr>
              <a:t> IP es. IPv4 e IPv6 o </a:t>
            </a:r>
            <a:r>
              <a:rPr lang="en-US" sz="1600" err="1">
                <a:latin typeface="TW Cen MT"/>
              </a:rPr>
              <a:t>più</a:t>
            </a:r>
            <a:r>
              <a:rPr lang="en-US" sz="1600">
                <a:latin typeface="TW Cen MT"/>
              </a:rPr>
              <a:t> </a:t>
            </a:r>
            <a:r>
              <a:rPr lang="en-US" sz="1600" err="1">
                <a:latin typeface="TW Cen MT"/>
              </a:rPr>
              <a:t>interfacce</a:t>
            </a:r>
            <a:r>
              <a:rPr lang="en-US" sz="1600">
                <a:latin typeface="TW Cen MT"/>
              </a:rPr>
              <a:t> di rete.</a:t>
            </a:r>
            <a:endParaRPr lang="en-US" sz="16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5F3D3D5-E778-33FA-090E-1EC439C09DF1}"/>
              </a:ext>
            </a:extLst>
          </p:cNvPr>
          <p:cNvSpPr/>
          <p:nvPr/>
        </p:nvSpPr>
        <p:spPr>
          <a:xfrm>
            <a:off x="948057" y="4037323"/>
            <a:ext cx="2807153" cy="3189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192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DCDAD-5ECD-B9DD-B30D-0A34A742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90A3A-6590-93F1-A8FA-99EB2FE6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239664"/>
            <a:ext cx="9905998" cy="1478570"/>
          </a:xfrm>
        </p:spPr>
        <p:txBody>
          <a:bodyPr/>
          <a:lstStyle/>
          <a:p>
            <a:r>
              <a:rPr lang="it-IT" b="1"/>
              <a:t>Diagramma ikeV2 EXCHANGES</a:t>
            </a:r>
            <a:endParaRPr lang="it-IT"/>
          </a:p>
        </p:txBody>
      </p:sp>
      <p:pic>
        <p:nvPicPr>
          <p:cNvPr id="7" name="Immagine 6" descr="Immagine che contiene testo, schermata, documento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4CB01BC-A2FC-12EC-A8C9-6BB7F7DA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06" y="1455797"/>
            <a:ext cx="4324350" cy="4981575"/>
          </a:xfrm>
          <a:prstGeom prst="rect">
            <a:avLst/>
          </a:prstGeo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42659AAA-5EA7-F2ED-D939-15439E3DA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411" y="2393261"/>
            <a:ext cx="5377132" cy="25209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1600">
                <a:ea typeface="+mn-lt"/>
                <a:cs typeface="+mn-lt"/>
              </a:rPr>
              <a:t>In breve, questo diagramma descrive come due dispositivi si autenticano e creano un tunnel </a:t>
            </a:r>
            <a:r>
              <a:rPr lang="it-IT" sz="1600" err="1">
                <a:ea typeface="+mn-lt"/>
                <a:cs typeface="+mn-lt"/>
              </a:rPr>
              <a:t>IPsec</a:t>
            </a:r>
            <a:r>
              <a:rPr lang="it-IT" sz="1600">
                <a:ea typeface="+mn-lt"/>
                <a:cs typeface="+mn-lt"/>
              </a:rPr>
              <a:t> sicuro usando </a:t>
            </a:r>
            <a:r>
              <a:rPr lang="it-IT" sz="1600" b="1">
                <a:ea typeface="+mn-lt"/>
                <a:cs typeface="+mn-lt"/>
              </a:rPr>
              <a:t>IKEv2:</a:t>
            </a:r>
          </a:p>
          <a:p>
            <a:pPr marL="342900" indent="-342900">
              <a:buAutoNum type="arabicPeriod"/>
            </a:pPr>
            <a:r>
              <a:rPr lang="it-IT" sz="1600" b="1" err="1">
                <a:ea typeface="+mn-lt"/>
                <a:cs typeface="+mn-lt"/>
              </a:rPr>
              <a:t>Initial</a:t>
            </a:r>
            <a:r>
              <a:rPr lang="it-IT" sz="1600" b="1">
                <a:ea typeface="+mn-lt"/>
                <a:cs typeface="+mn-lt"/>
              </a:rPr>
              <a:t> Exchange</a:t>
            </a:r>
            <a:r>
              <a:rPr lang="it-IT" sz="1600">
                <a:ea typeface="+mn-lt"/>
                <a:cs typeface="+mn-lt"/>
              </a:rPr>
              <a:t> → Stabilisce l'IKE SA e autentica i peer.</a:t>
            </a:r>
            <a:endParaRPr lang="it-IT" sz="1600"/>
          </a:p>
          <a:p>
            <a:pPr marL="342900" indent="-342900">
              <a:buAutoNum type="arabicPeriod"/>
            </a:pPr>
            <a:r>
              <a:rPr lang="it-IT" sz="1600" b="1" err="1">
                <a:ea typeface="+mn-lt"/>
                <a:cs typeface="+mn-lt"/>
              </a:rPr>
              <a:t>Create_Child_SA</a:t>
            </a:r>
            <a:r>
              <a:rPr lang="it-IT" sz="1600" b="1">
                <a:ea typeface="+mn-lt"/>
                <a:cs typeface="+mn-lt"/>
              </a:rPr>
              <a:t>(opzionale)</a:t>
            </a:r>
            <a:r>
              <a:rPr lang="it-IT" sz="1600">
                <a:ea typeface="+mn-lt"/>
                <a:cs typeface="+mn-lt"/>
              </a:rPr>
              <a:t> → Crea/aggiorna Security </a:t>
            </a:r>
            <a:r>
              <a:rPr lang="it-IT" sz="1600" err="1">
                <a:ea typeface="+mn-lt"/>
                <a:cs typeface="+mn-lt"/>
              </a:rPr>
              <a:t>Associations</a:t>
            </a:r>
            <a:r>
              <a:rPr lang="it-IT" sz="1600">
                <a:ea typeface="+mn-lt"/>
                <a:cs typeface="+mn-lt"/>
              </a:rPr>
              <a:t> per </a:t>
            </a:r>
            <a:r>
              <a:rPr lang="it-IT" sz="1600" err="1">
                <a:ea typeface="+mn-lt"/>
                <a:cs typeface="+mn-lt"/>
              </a:rPr>
              <a:t>IPsec</a:t>
            </a:r>
            <a:r>
              <a:rPr lang="it-IT" sz="1600">
                <a:ea typeface="+mn-lt"/>
                <a:cs typeface="+mn-lt"/>
              </a:rPr>
              <a:t>.</a:t>
            </a:r>
            <a:endParaRPr lang="it-IT" sz="1600"/>
          </a:p>
          <a:p>
            <a:pPr marL="342900" indent="-342900">
              <a:buAutoNum type="arabicPeriod"/>
            </a:pPr>
            <a:r>
              <a:rPr lang="it-IT" sz="1600" b="1" err="1">
                <a:ea typeface="+mn-lt"/>
                <a:cs typeface="+mn-lt"/>
              </a:rPr>
              <a:t>Informational</a:t>
            </a:r>
            <a:r>
              <a:rPr lang="it-IT" sz="1600" b="1">
                <a:ea typeface="+mn-lt"/>
                <a:cs typeface="+mn-lt"/>
              </a:rPr>
              <a:t> Exchange</a:t>
            </a:r>
            <a:r>
              <a:rPr lang="it-IT" sz="1600">
                <a:ea typeface="+mn-lt"/>
                <a:cs typeface="+mn-lt"/>
              </a:rPr>
              <a:t> → Scambia notifiche, elimina o aggiorna SA.</a:t>
            </a:r>
            <a:endParaRPr lang="it-IT" sz="1600"/>
          </a:p>
          <a:p>
            <a:pPr marL="0" indent="0">
              <a:buNone/>
            </a:pPr>
            <a:endParaRPr lang="it-IT" sz="1800" b="1"/>
          </a:p>
        </p:txBody>
      </p:sp>
    </p:spTree>
    <p:extLst>
      <p:ext uri="{BB962C8B-B14F-4D97-AF65-F5344CB8AC3E}">
        <p14:creationId xmlns:p14="http://schemas.microsoft.com/office/powerpoint/2010/main" val="2123789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BAC63A-5BF3-75FA-F861-BCA55A15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22" y="231996"/>
            <a:ext cx="11054519" cy="1478570"/>
          </a:xfrm>
        </p:spPr>
        <p:txBody>
          <a:bodyPr/>
          <a:lstStyle/>
          <a:p>
            <a:r>
              <a:rPr lang="it-IT" b="1">
                <a:latin typeface="TW Cen MT"/>
              </a:rPr>
              <a:t>Analisi traffico dati crittografati su Wireshark</a:t>
            </a:r>
            <a:endParaRPr lang="it-IT" b="1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720D2C-E277-1639-A67D-C1182D9CC414}"/>
              </a:ext>
            </a:extLst>
          </p:cNvPr>
          <p:cNvSpPr txBox="1"/>
          <p:nvPr/>
        </p:nvSpPr>
        <p:spPr>
          <a:xfrm>
            <a:off x="583096" y="1665356"/>
            <a:ext cx="110478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 </a:t>
            </a:r>
            <a:r>
              <a:rPr lang="en-US" err="1"/>
              <a:t>pacchetti</a:t>
            </a:r>
            <a:r>
              <a:rPr lang="en-US"/>
              <a:t> ICMP </a:t>
            </a:r>
            <a:r>
              <a:rPr lang="en-US" err="1"/>
              <a:t>generati</a:t>
            </a:r>
            <a:r>
              <a:rPr lang="en-US"/>
              <a:t> dal </a:t>
            </a:r>
            <a:r>
              <a:rPr lang="en-US" err="1"/>
              <a:t>comando</a:t>
            </a:r>
            <a:r>
              <a:rPr lang="en-US"/>
              <a:t> </a:t>
            </a:r>
            <a:r>
              <a:rPr lang="en-US" i="1"/>
              <a:t>ping</a:t>
            </a:r>
            <a:r>
              <a:rPr lang="en-US"/>
              <a:t> </a:t>
            </a:r>
            <a:r>
              <a:rPr lang="en-US" err="1"/>
              <a:t>risultano</a:t>
            </a:r>
            <a:r>
              <a:rPr lang="en-US"/>
              <a:t> </a:t>
            </a:r>
            <a:r>
              <a:rPr lang="en-US" err="1"/>
              <a:t>crittografati</a:t>
            </a:r>
            <a:r>
              <a:rPr lang="en-US"/>
              <a:t> e </a:t>
            </a:r>
            <a:r>
              <a:rPr lang="en-US" err="1"/>
              <a:t>incapsulati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</a:t>
            </a:r>
            <a:r>
              <a:rPr lang="en-US" err="1"/>
              <a:t>protocollo</a:t>
            </a:r>
            <a:r>
              <a:rPr lang="en-US"/>
              <a:t> ESP, </a:t>
            </a:r>
            <a:r>
              <a:rPr lang="en-US" err="1"/>
              <a:t>poiché</a:t>
            </a:r>
            <a:r>
              <a:rPr lang="en-US"/>
              <a:t> </a:t>
            </a:r>
            <a:r>
              <a:rPr lang="en-US" err="1"/>
              <a:t>vengono</a:t>
            </a:r>
            <a:r>
              <a:rPr lang="en-US"/>
              <a:t> </a:t>
            </a:r>
            <a:r>
              <a:rPr lang="en-US" err="1"/>
              <a:t>trasmessi</a:t>
            </a:r>
            <a:r>
              <a:rPr lang="en-US"/>
              <a:t> </a:t>
            </a:r>
            <a:r>
              <a:rPr lang="en-US" err="1"/>
              <a:t>all'interno</a:t>
            </a:r>
            <a:r>
              <a:rPr lang="en-US"/>
              <a:t> del tunnel IKEv2.</a:t>
            </a:r>
          </a:p>
        </p:txBody>
      </p:sp>
      <p:pic>
        <p:nvPicPr>
          <p:cNvPr id="7" name="Segnaposto contenuto 6" descr="Immagine che contiene testo, schermata, Parallelo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B8DE761-5687-8E62-E438-409C743FE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926" y="2637450"/>
            <a:ext cx="10441458" cy="3270356"/>
          </a:xfrm>
        </p:spPr>
      </p:pic>
    </p:spTree>
    <p:extLst>
      <p:ext uri="{BB962C8B-B14F-4D97-AF65-F5344CB8AC3E}">
        <p14:creationId xmlns:p14="http://schemas.microsoft.com/office/powerpoint/2010/main" val="265249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0FCDC-94E2-51C9-1B4C-C98AC86CD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F2ED04-DA0C-1399-C2BF-54D24F80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59" y="242156"/>
            <a:ext cx="11054519" cy="1478570"/>
          </a:xfrm>
        </p:spPr>
        <p:txBody>
          <a:bodyPr/>
          <a:lstStyle/>
          <a:p>
            <a:r>
              <a:rPr lang="it-IT" b="1">
                <a:latin typeface="TW Cen MT"/>
              </a:rPr>
              <a:t>CHIAVI DI DECIFRATURA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08B908-5F9B-F922-0C6F-85B4174A4DEF}"/>
              </a:ext>
            </a:extLst>
          </p:cNvPr>
          <p:cNvSpPr txBox="1"/>
          <p:nvPr/>
        </p:nvSpPr>
        <p:spPr>
          <a:xfrm>
            <a:off x="725615" y="1533885"/>
            <a:ext cx="9601200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Attraverso</a:t>
            </a:r>
            <a:r>
              <a:rPr lang="en-US"/>
              <a:t> il </a:t>
            </a:r>
            <a:r>
              <a:rPr lang="en-US" err="1"/>
              <a:t>comando</a:t>
            </a:r>
            <a:r>
              <a:rPr lang="en-US"/>
              <a:t> </a:t>
            </a:r>
            <a:r>
              <a:rPr lang="en-US" b="1" err="1">
                <a:latin typeface="TW Cen MT"/>
              </a:rPr>
              <a:t>ip</a:t>
            </a:r>
            <a:r>
              <a:rPr lang="en-US" b="1">
                <a:latin typeface="TW Cen MT"/>
              </a:rPr>
              <a:t> </a:t>
            </a:r>
            <a:r>
              <a:rPr lang="en-US" b="1" err="1">
                <a:latin typeface="TW Cen MT"/>
              </a:rPr>
              <a:t>xfrm</a:t>
            </a:r>
            <a:r>
              <a:rPr lang="en-US" b="1">
                <a:latin typeface="TW Cen MT"/>
              </a:rPr>
              <a:t> state </a:t>
            </a:r>
            <a:r>
              <a:rPr lang="en-US" b="1" err="1">
                <a:latin typeface="TW Cen MT"/>
              </a:rPr>
              <a:t>src</a:t>
            </a:r>
            <a:r>
              <a:rPr lang="en-US">
                <a:latin typeface="TW Cen MT"/>
              </a:rPr>
              <a:t> </a:t>
            </a:r>
            <a:r>
              <a:rPr lang="en-US" err="1">
                <a:latin typeface="TW Cen MT"/>
              </a:rPr>
              <a:t>effettuato</a:t>
            </a:r>
            <a:r>
              <a:rPr lang="en-US">
                <a:latin typeface="TW Cen MT"/>
              </a:rPr>
              <a:t> </a:t>
            </a:r>
            <a:r>
              <a:rPr lang="en-US" err="1">
                <a:latin typeface="TW Cen MT"/>
              </a:rPr>
              <a:t>su</a:t>
            </a:r>
            <a:r>
              <a:rPr lang="en-US">
                <a:latin typeface="TW Cen MT"/>
              </a:rPr>
              <a:t> node2 </a:t>
            </a:r>
            <a:r>
              <a:rPr lang="en-US" err="1">
                <a:latin typeface="TW Cen MT"/>
              </a:rPr>
              <a:t>otteniamo</a:t>
            </a:r>
            <a:r>
              <a:rPr lang="en-US">
                <a:latin typeface="TW Cen MT"/>
              </a:rPr>
              <a:t> le </a:t>
            </a:r>
            <a:r>
              <a:rPr lang="en-US" err="1">
                <a:latin typeface="TW Cen MT"/>
              </a:rPr>
              <a:t>chiavi</a:t>
            </a:r>
            <a:r>
              <a:rPr lang="en-US">
                <a:latin typeface="TW Cen MT"/>
              </a:rPr>
              <a:t> di </a:t>
            </a:r>
            <a:r>
              <a:rPr lang="en-US" err="1">
                <a:latin typeface="TW Cen MT"/>
              </a:rPr>
              <a:t>decifratura</a:t>
            </a:r>
            <a:r>
              <a:rPr lang="en-US">
                <a:latin typeface="TW Cen MT"/>
              </a:rPr>
              <a:t> </a:t>
            </a:r>
            <a:r>
              <a:rPr lang="en-US" err="1">
                <a:latin typeface="TW Cen MT"/>
              </a:rPr>
              <a:t>necessarie</a:t>
            </a:r>
            <a:r>
              <a:rPr lang="en-US">
                <a:latin typeface="TW Cen MT"/>
              </a:rPr>
              <a:t> per </a:t>
            </a:r>
            <a:r>
              <a:rPr lang="en-US" err="1">
                <a:latin typeface="TW Cen MT"/>
              </a:rPr>
              <a:t>i</a:t>
            </a:r>
            <a:r>
              <a:rPr lang="en-US">
                <a:latin typeface="TW Cen MT"/>
              </a:rPr>
              <a:t> </a:t>
            </a:r>
            <a:r>
              <a:rPr lang="en-US" err="1">
                <a:latin typeface="TW Cen MT"/>
              </a:rPr>
              <a:t>pacchetti</a:t>
            </a:r>
            <a:r>
              <a:rPr lang="en-US">
                <a:latin typeface="TW Cen MT"/>
              </a:rPr>
              <a:t> </a:t>
            </a:r>
            <a:r>
              <a:rPr lang="en-US" b="1">
                <a:latin typeface="TW Cen MT"/>
              </a:rPr>
              <a:t>ESP</a:t>
            </a:r>
            <a:r>
              <a:rPr lang="en-US">
                <a:latin typeface="TW Cen MT"/>
              </a:rPr>
              <a:t>.</a:t>
            </a:r>
            <a:endParaRPr lang="en-US">
              <a:solidFill>
                <a:srgbClr val="000000"/>
              </a:solidFill>
              <a:latin typeface="TW Cen MT"/>
            </a:endParaRPr>
          </a:p>
          <a:p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8FBF7F-3F22-0F1B-FA21-E80609932EB6}"/>
              </a:ext>
            </a:extLst>
          </p:cNvPr>
          <p:cNvSpPr txBox="1"/>
          <p:nvPr/>
        </p:nvSpPr>
        <p:spPr>
          <a:xfrm>
            <a:off x="1524717" y="2457215"/>
            <a:ext cx="8621232" cy="35394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W Cen MT"/>
              </a:rPr>
              <a:t>root@64e2fcae7abc:/#</a:t>
            </a:r>
            <a:r>
              <a:rPr lang="en-US" sz="1600" b="1" dirty="0">
                <a:solidFill>
                  <a:schemeClr val="tx1"/>
                </a:solidFill>
                <a:latin typeface="TW Cen M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W Cen MT"/>
              </a:rPr>
              <a:t>ip</a:t>
            </a:r>
            <a:r>
              <a:rPr lang="en-US" sz="1600" b="1" dirty="0">
                <a:solidFill>
                  <a:schemeClr val="tx1"/>
                </a:solidFill>
                <a:latin typeface="TW Cen M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W Cen MT"/>
              </a:rPr>
              <a:t>xfrm</a:t>
            </a:r>
            <a:r>
              <a:rPr lang="en-US" sz="1600" b="1" dirty="0">
                <a:solidFill>
                  <a:schemeClr val="tx1"/>
                </a:solidFill>
                <a:latin typeface="TW Cen MT"/>
              </a:rPr>
              <a:t> state </a:t>
            </a:r>
            <a:r>
              <a:rPr lang="en-US" sz="1600" b="1" dirty="0" err="1">
                <a:solidFill>
                  <a:schemeClr val="tx1"/>
                </a:solidFill>
                <a:latin typeface="TW Cen MT"/>
              </a:rPr>
              <a:t>src</a:t>
            </a:r>
            <a:endParaRPr lang="it-IT" sz="1600" dirty="0">
              <a:solidFill>
                <a:schemeClr val="tx1"/>
              </a:solidFill>
              <a:latin typeface="TW Cen MT"/>
            </a:endParaRPr>
          </a:p>
          <a:p>
            <a:r>
              <a:rPr lang="en-US" sz="1600" dirty="0">
                <a:solidFill>
                  <a:schemeClr val="tx1"/>
                </a:solidFill>
                <a:latin typeface="TW Cen M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src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192.168.1.3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dst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192.168.1.2 </a:t>
            </a:r>
          </a:p>
          <a:p>
            <a:r>
              <a:rPr lang="en-US" sz="1600" dirty="0">
                <a:solidFill>
                  <a:schemeClr val="tx1"/>
                </a:solidFill>
                <a:latin typeface="TW Cen MT"/>
              </a:rPr>
              <a:t>proto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esp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spi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0xc640a97e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reqid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1 mode tunnel replay-window 0 flag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af-unspec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auth-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trunc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hmac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(sha256) 0x42b67c1321f88398afad7eabc6b78471730c8c7999560fdf31ac3855cfb2cf2e 128 enc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cbc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aes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) 0x3ae3df10dadc337c12f398c7023d146adff1fc0688dadd63a5aad71e5e0db483 anti-replay context: seq 0x0,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oseq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0xa, bitmap 0x00000000 </a:t>
            </a:r>
          </a:p>
          <a:p>
            <a:endParaRPr lang="en-US" sz="1600" dirty="0">
              <a:solidFill>
                <a:schemeClr val="tx1"/>
              </a:solidFill>
              <a:latin typeface="TW Cen MT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TW Cen MT"/>
              </a:rPr>
              <a:t>src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192.168.1.2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dst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192.168.1.3 </a:t>
            </a:r>
          </a:p>
          <a:p>
            <a:r>
              <a:rPr lang="en-US" sz="1600" dirty="0">
                <a:solidFill>
                  <a:schemeClr val="tx1"/>
                </a:solidFill>
                <a:latin typeface="TW Cen MT"/>
              </a:rPr>
              <a:t>proto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esp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spi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0xc68931e9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reqid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1 mode tunnel replay-window 32 flag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af-unspec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auth-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trunc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hmac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(sha256) 0x0a745eb51a6f040fd2566874bb3a57301bc47da7cd21cd54bcba85d2562e6585 128 enc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cbc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aes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) 0x667ae24eb3283185449d9b015109f96ebe1a38d235e55b38956d0157fe613065 anti-replay context: seq 0xa, </a:t>
            </a:r>
            <a:r>
              <a:rPr lang="en-US" sz="1600" dirty="0" err="1">
                <a:solidFill>
                  <a:schemeClr val="tx1"/>
                </a:solidFill>
                <a:latin typeface="TW Cen MT"/>
              </a:rPr>
              <a:t>oseq</a:t>
            </a:r>
            <a:r>
              <a:rPr lang="en-US" sz="1600" dirty="0">
                <a:solidFill>
                  <a:schemeClr val="tx1"/>
                </a:solidFill>
                <a:latin typeface="TW Cen MT"/>
              </a:rPr>
              <a:t> 0x0, bitmap 0x000003f</a:t>
            </a:r>
            <a:endParaRPr lang="it-I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081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3C7B3-630E-7B92-71CC-CB999A35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2E2ED7-DD2A-0D3D-C83F-31167D885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22" y="231996"/>
            <a:ext cx="11054519" cy="1478570"/>
          </a:xfrm>
        </p:spPr>
        <p:txBody>
          <a:bodyPr/>
          <a:lstStyle/>
          <a:p>
            <a:r>
              <a:rPr lang="it-IT" b="1">
                <a:latin typeface="TW Cen MT"/>
              </a:rPr>
              <a:t>DECRIPTARE PACCHETTI ESP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B319C6-DA1A-8ABB-D776-E22B0A105632}"/>
              </a:ext>
            </a:extLst>
          </p:cNvPr>
          <p:cNvSpPr txBox="1"/>
          <p:nvPr/>
        </p:nvSpPr>
        <p:spPr>
          <a:xfrm>
            <a:off x="877736" y="1716156"/>
            <a:ext cx="110478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TW Cen MT"/>
              </a:rPr>
              <a:t>In </a:t>
            </a:r>
            <a:r>
              <a:rPr lang="it-IT" err="1">
                <a:latin typeface="TW Cen MT"/>
              </a:rPr>
              <a:t>Wireshark</a:t>
            </a:r>
            <a:r>
              <a:rPr lang="it-IT">
                <a:latin typeface="TW Cen MT"/>
              </a:rPr>
              <a:t> Modifica &gt; Preferenze &gt; </a:t>
            </a:r>
            <a:r>
              <a:rPr lang="it-IT" err="1">
                <a:latin typeface="TW Cen MT"/>
              </a:rPr>
              <a:t>Protocols</a:t>
            </a:r>
            <a:r>
              <a:rPr lang="it-IT">
                <a:latin typeface="TW Cen MT"/>
              </a:rPr>
              <a:t> &gt; ESP &gt; Spuntare </a:t>
            </a:r>
            <a:r>
              <a:rPr lang="it-IT" err="1">
                <a:ea typeface="+mn-lt"/>
                <a:cs typeface="+mn-lt"/>
              </a:rPr>
              <a:t>Attempt</a:t>
            </a:r>
            <a:r>
              <a:rPr lang="it-IT">
                <a:ea typeface="+mn-lt"/>
                <a:cs typeface="+mn-lt"/>
              </a:rPr>
              <a:t> to </a:t>
            </a:r>
            <a:r>
              <a:rPr lang="it-IT" err="1">
                <a:ea typeface="+mn-lt"/>
                <a:cs typeface="+mn-lt"/>
              </a:rPr>
              <a:t>detect</a:t>
            </a:r>
            <a:r>
              <a:rPr lang="it-IT">
                <a:ea typeface="+mn-lt"/>
                <a:cs typeface="+mn-lt"/>
              </a:rPr>
              <a:t>/</a:t>
            </a:r>
            <a:r>
              <a:rPr lang="it-IT" err="1">
                <a:ea typeface="+mn-lt"/>
                <a:cs typeface="+mn-lt"/>
              </a:rPr>
              <a:t>decode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encrypted</a:t>
            </a:r>
            <a:r>
              <a:rPr lang="it-IT">
                <a:ea typeface="+mn-lt"/>
                <a:cs typeface="+mn-lt"/>
              </a:rPr>
              <a:t> ESP &gt;Modifica ESP </a:t>
            </a:r>
            <a:r>
              <a:rPr lang="it-IT" err="1">
                <a:ea typeface="+mn-lt"/>
                <a:cs typeface="+mn-lt"/>
              </a:rPr>
              <a:t>SAs</a:t>
            </a:r>
            <a:r>
              <a:rPr lang="it-IT">
                <a:ea typeface="+mn-lt"/>
                <a:cs typeface="+mn-lt"/>
              </a:rPr>
              <a:t> </a:t>
            </a:r>
            <a:r>
              <a:rPr lang="it-IT">
                <a:latin typeface="TW Cen MT"/>
              </a:rPr>
              <a:t> :</a:t>
            </a:r>
            <a:endParaRPr lang="en-US">
              <a:solidFill>
                <a:srgbClr val="000000"/>
              </a:solidFill>
              <a:latin typeface="TW Cen MT"/>
            </a:endParaRPr>
          </a:p>
          <a:p>
            <a:endParaRPr lang="en-US"/>
          </a:p>
        </p:txBody>
      </p:sp>
      <p:pic>
        <p:nvPicPr>
          <p:cNvPr id="4" name="Immagine 3" descr="Immagine che contiene testo, schermata, Carattere, Software multimedi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EA7539A-DC9C-C7A1-2A91-37A54B5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3" y="2422970"/>
            <a:ext cx="11064240" cy="6629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91A09F-DECF-8D2A-53BE-3D4B5F9C57E8}"/>
              </a:ext>
            </a:extLst>
          </p:cNvPr>
          <p:cNvSpPr txBox="1"/>
          <p:nvPr/>
        </p:nvSpPr>
        <p:spPr>
          <a:xfrm>
            <a:off x="877736" y="3427895"/>
            <a:ext cx="110478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TW Cen MT"/>
              </a:rPr>
              <a:t>Otterremo:</a:t>
            </a:r>
            <a:endParaRPr lang="en-US">
              <a:solidFill>
                <a:srgbClr val="000000"/>
              </a:solidFill>
              <a:latin typeface="TW Cen MT"/>
            </a:endParaRPr>
          </a:p>
          <a:p>
            <a:endParaRPr lang="en-US"/>
          </a:p>
        </p:txBody>
      </p:sp>
      <p:pic>
        <p:nvPicPr>
          <p:cNvPr id="8" name="Immagine 7" descr="Immagine che contiene testo, schermata, numero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4542DF1-4683-4634-3BA0-49D16E36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048" b="-417"/>
          <a:stretch/>
        </p:blipFill>
        <p:spPr>
          <a:xfrm>
            <a:off x="1351280" y="3922916"/>
            <a:ext cx="9936486" cy="24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7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EC4B3B-538D-31ED-0F3B-E397FEF1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VPN IKEv2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092513-E8FE-1F70-1A21-4C7FBBAB1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ea typeface="+mn-lt"/>
                <a:cs typeface="+mn-lt"/>
              </a:rPr>
              <a:t>Una VPN rappresenta una rete privata virtuale per la trasmissione sicura dei dati.</a:t>
            </a:r>
            <a:endParaRPr lang="it-IT" dirty="0"/>
          </a:p>
          <a:p>
            <a:r>
              <a:rPr lang="it-IT" dirty="0">
                <a:ea typeface="+mn-lt"/>
                <a:cs typeface="+mn-lt"/>
              </a:rPr>
              <a:t>Utilizza la crittografia per proteggere le comunicazioni su reti non sicure.</a:t>
            </a:r>
            <a:endParaRPr lang="it-IT" dirty="0"/>
          </a:p>
          <a:p>
            <a:r>
              <a:rPr lang="it-IT" dirty="0">
                <a:ea typeface="+mn-lt"/>
                <a:cs typeface="+mn-lt"/>
              </a:rPr>
              <a:t>IKEv2 nelle VPN consiste in un</a:t>
            </a:r>
            <a:r>
              <a:rPr lang="it-IT" b="1" dirty="0">
                <a:ea typeface="+mn-lt"/>
                <a:cs typeface="+mn-lt"/>
              </a:rPr>
              <a:t> protocollo </a:t>
            </a:r>
            <a:r>
              <a:rPr lang="it-IT" dirty="0">
                <a:ea typeface="+mn-lt"/>
                <a:cs typeface="+mn-lt"/>
              </a:rPr>
              <a:t>di scambio di chiavi crittografiche per </a:t>
            </a:r>
            <a:r>
              <a:rPr lang="it-IT" dirty="0" err="1">
                <a:ea typeface="+mn-lt"/>
                <a:cs typeface="+mn-lt"/>
              </a:rPr>
              <a:t>IPsec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/>
          </a:p>
          <a:p>
            <a:r>
              <a:rPr lang="it-IT" dirty="0">
                <a:ea typeface="+mn-lt"/>
                <a:cs typeface="+mn-lt"/>
              </a:rPr>
              <a:t>Garantisce una connessione sicura e stabile tra client e server VPN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262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705F82-BA03-EA94-594B-A906EFAB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05" y="230329"/>
            <a:ext cx="9905998" cy="1478570"/>
          </a:xfrm>
        </p:spPr>
        <p:txBody>
          <a:bodyPr/>
          <a:lstStyle/>
          <a:p>
            <a:r>
              <a:rPr lang="it-IT" err="1"/>
              <a:t>RIsultati</a:t>
            </a:r>
            <a:r>
              <a:rPr lang="it-IT"/>
              <a:t> </a:t>
            </a:r>
            <a:r>
              <a:rPr lang="it-IT" err="1"/>
              <a:t>decryption</a:t>
            </a:r>
          </a:p>
        </p:txBody>
      </p:sp>
      <p:pic>
        <p:nvPicPr>
          <p:cNvPr id="5" name="Immagine 4" descr="Immagine che contiene testo, elettronica, schermata, softwa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C3E4C47-E541-289A-40DC-127BCBD3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4" b="11359"/>
          <a:stretch/>
        </p:blipFill>
        <p:spPr>
          <a:xfrm>
            <a:off x="353143" y="1429738"/>
            <a:ext cx="7402555" cy="2422839"/>
          </a:xfrm>
          <a:prstGeom prst="rect">
            <a:avLst/>
          </a:prstGeom>
        </p:spPr>
      </p:pic>
      <p:pic>
        <p:nvPicPr>
          <p:cNvPr id="8" name="Immagine 7" descr="Immagine che contiene testo, schermata, Carattere, Paralle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43E526C8-FD14-2319-69EE-B904C1F6D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" t="45168" r="-232" b="14868"/>
          <a:stretch/>
        </p:blipFill>
        <p:spPr>
          <a:xfrm>
            <a:off x="5584605" y="3953773"/>
            <a:ext cx="6471819" cy="27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4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F3C190-6F14-A6D5-0EB3-0668006B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it-IT" b="1">
                <a:latin typeface="TW Cen MT"/>
              </a:rPr>
              <a:t>Strumenti e tecnologie uTILIZZATE</a:t>
            </a:r>
            <a:r>
              <a:rPr lang="it-IT">
                <a:latin typeface="TW Cen MT"/>
              </a:rPr>
              <a:t> </a:t>
            </a:r>
          </a:p>
        </p:txBody>
      </p:sp>
      <p:pic>
        <p:nvPicPr>
          <p:cNvPr id="6" name="Immagine 5" descr="Immagine che contiene Elementi grafici, grafica, Carattere, log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7372DCD-2624-198D-1F5C-562A2882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892935"/>
            <a:ext cx="2262754" cy="22627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Segnaposto contenuto 3" descr="Immagine che contiene clipart, cartone animato, Elementi grafici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9B04E657-00F3-CFA6-F42F-769DD8B8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67891" y="2283345"/>
            <a:ext cx="2262754" cy="162270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 descr="Immagine che contiene logo, Elementi grafici, Carattere, clipart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95310BC-8D60-6AB9-9F49-4D335819E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67891" y="4388803"/>
            <a:ext cx="2262754" cy="109743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6EB260-AE40-ACB0-4595-373653CCB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Docker</a:t>
            </a:r>
          </a:p>
          <a:p>
            <a:r>
              <a:rPr lang="en-US"/>
              <a:t>Wireshark</a:t>
            </a:r>
          </a:p>
          <a:p>
            <a:r>
              <a:rPr lang="en-US" err="1"/>
              <a:t>Strongswan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3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CE9733D-0577-8A75-A4BF-41EB8E3DC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it-IT" sz="4000" b="1"/>
              <a:t>Docker</a:t>
            </a:r>
            <a:endParaRPr lang="it-IT" sz="4000"/>
          </a:p>
          <a:p>
            <a:pPr algn="r"/>
            <a:endParaRPr lang="it-IT" sz="4000"/>
          </a:p>
        </p:txBody>
      </p: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CF9F37-47AB-F813-1FB6-644425EA9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it-IT" sz="1800">
                <a:ea typeface="+mn-lt"/>
                <a:cs typeface="+mn-lt"/>
              </a:rPr>
              <a:t>Docker è una piattaforma di </a:t>
            </a:r>
            <a:r>
              <a:rPr lang="it-IT" sz="1800" b="1">
                <a:ea typeface="+mn-lt"/>
                <a:cs typeface="+mn-lt"/>
              </a:rPr>
              <a:t>containerizzazione</a:t>
            </a:r>
            <a:r>
              <a:rPr lang="it-IT" sz="1800">
                <a:ea typeface="+mn-lt"/>
                <a:cs typeface="+mn-lt"/>
              </a:rPr>
              <a:t> che consente di creare, distribuire ed eseguire applicazioni in ambienti isolati chiamati </a:t>
            </a:r>
            <a:r>
              <a:rPr lang="it-IT" sz="1800" b="1">
                <a:ea typeface="+mn-lt"/>
                <a:cs typeface="+mn-lt"/>
              </a:rPr>
              <a:t>container</a:t>
            </a:r>
            <a:r>
              <a:rPr lang="it-IT" sz="1800">
                <a:ea typeface="+mn-lt"/>
                <a:cs typeface="+mn-lt"/>
              </a:rPr>
              <a:t>.</a:t>
            </a:r>
            <a:endParaRPr lang="it-IT" sz="1800"/>
          </a:p>
          <a:p>
            <a:pPr marL="0" indent="0">
              <a:buNone/>
            </a:pPr>
            <a:r>
              <a:rPr lang="it-IT" sz="1800" b="1"/>
              <a:t>Vantaggi di Docker:</a:t>
            </a:r>
            <a:endParaRPr lang="it-IT" sz="1800"/>
          </a:p>
          <a:p>
            <a:r>
              <a:rPr lang="it-IT" sz="1800" b="1">
                <a:ea typeface="+mn-lt"/>
                <a:cs typeface="+mn-lt"/>
              </a:rPr>
              <a:t>Portabilità</a:t>
            </a:r>
            <a:r>
              <a:rPr lang="it-IT" sz="1800">
                <a:ea typeface="+mn-lt"/>
                <a:cs typeface="+mn-lt"/>
              </a:rPr>
              <a:t>: Funziona su qualsiasi sistema operativo con Docker installato.</a:t>
            </a:r>
            <a:endParaRPr lang="it-IT" sz="1800"/>
          </a:p>
          <a:p>
            <a:r>
              <a:rPr lang="it-IT" sz="1800" b="1">
                <a:ea typeface="+mn-lt"/>
                <a:cs typeface="+mn-lt"/>
              </a:rPr>
              <a:t>Efficienza</a:t>
            </a:r>
            <a:r>
              <a:rPr lang="it-IT" sz="1800">
                <a:ea typeface="+mn-lt"/>
                <a:cs typeface="+mn-lt"/>
              </a:rPr>
              <a:t>: Utilizza meno risorse rispetto alle macchine virtuali.</a:t>
            </a:r>
            <a:endParaRPr lang="it-IT" sz="1800"/>
          </a:p>
          <a:p>
            <a:r>
              <a:rPr lang="it-IT" sz="1800" b="1">
                <a:ea typeface="+mn-lt"/>
                <a:cs typeface="+mn-lt"/>
              </a:rPr>
              <a:t>Scalabilità</a:t>
            </a:r>
            <a:r>
              <a:rPr lang="it-IT" sz="1800">
                <a:ea typeface="+mn-lt"/>
                <a:cs typeface="+mn-lt"/>
              </a:rPr>
              <a:t>: Facilita la gestione di infrastrutture complesse.</a:t>
            </a:r>
            <a:endParaRPr lang="it-IT" sz="1800"/>
          </a:p>
          <a:p>
            <a:r>
              <a:rPr lang="it-IT" sz="1800" b="1">
                <a:ea typeface="+mn-lt"/>
                <a:cs typeface="+mn-lt"/>
              </a:rPr>
              <a:t>Rapidità</a:t>
            </a:r>
            <a:r>
              <a:rPr lang="it-IT" sz="1800">
                <a:ea typeface="+mn-lt"/>
                <a:cs typeface="+mn-lt"/>
              </a:rPr>
              <a:t>: Avvio immediato delle applicazioni senza la necessità di sistemi operativi dedicati.</a:t>
            </a:r>
            <a:endParaRPr lang="it-IT" sz="1800"/>
          </a:p>
          <a:p>
            <a:endParaRPr lang="it-IT" sz="1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380178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6DD9E47-ED8A-218E-0FE5-2EFA7FC8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it-IT" sz="4000"/>
              <a:t>Wireshark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E8C146-61DA-A1FA-67FD-F7ED555A5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it-IT" sz="1800">
                <a:ea typeface="+mn-lt"/>
                <a:cs typeface="+mn-lt"/>
              </a:rPr>
              <a:t>Wireshark è un potente analizzatore di rete che permette di catturare e ispezionare il traffico di rete, utile per il debugging e il monitoraggio della VPN IKEv2.</a:t>
            </a:r>
            <a:endParaRPr lang="it-IT" sz="1800"/>
          </a:p>
          <a:p>
            <a:pPr marL="0" indent="0">
              <a:buNone/>
            </a:pPr>
            <a:r>
              <a:rPr lang="it-IT" sz="1800">
                <a:ea typeface="+mn-lt"/>
                <a:cs typeface="+mn-lt"/>
              </a:rPr>
              <a:t>Esso permette di effettuare operazioni come:</a:t>
            </a:r>
          </a:p>
          <a:p>
            <a:r>
              <a:rPr lang="it-IT" sz="1800" b="1">
                <a:ea typeface="+mn-lt"/>
                <a:cs typeface="+mn-lt"/>
              </a:rPr>
              <a:t>Analisi del traffico IPsec e IKEv2</a:t>
            </a:r>
            <a:r>
              <a:rPr lang="it-IT" sz="1800">
                <a:ea typeface="+mn-lt"/>
                <a:cs typeface="+mn-lt"/>
              </a:rPr>
              <a:t> per identificare problemi di connessione.</a:t>
            </a:r>
          </a:p>
          <a:p>
            <a:r>
              <a:rPr lang="it-IT" sz="1800" b="1">
                <a:ea typeface="+mn-lt"/>
                <a:cs typeface="+mn-lt"/>
              </a:rPr>
              <a:t>Filtraggio avanzato</a:t>
            </a:r>
            <a:r>
              <a:rPr lang="it-IT" sz="1800">
                <a:ea typeface="+mn-lt"/>
                <a:cs typeface="+mn-lt"/>
              </a:rPr>
              <a:t> per isolare pacchetti VPN specifici.</a:t>
            </a:r>
          </a:p>
          <a:p>
            <a:r>
              <a:rPr lang="it-IT" sz="1800" b="1">
                <a:ea typeface="+mn-lt"/>
                <a:cs typeface="+mn-lt"/>
              </a:rPr>
              <a:t>Supporto a protocolli crittografati</a:t>
            </a:r>
            <a:r>
              <a:rPr lang="it-IT" sz="1800">
                <a:ea typeface="+mn-lt"/>
                <a:cs typeface="+mn-lt"/>
              </a:rPr>
              <a:t>, utile per verificare l'integrità delle sessioni VPN.</a:t>
            </a:r>
            <a:endParaRPr lang="it-IT" sz="1800"/>
          </a:p>
          <a:p>
            <a:endParaRPr lang="it-IT" sz="1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1061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1E16C50-B618-08B9-A730-AED21B70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it-IT" sz="3100"/>
              <a:t>StrongSWAN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886421-04C6-9854-667F-F6176A4E9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it-IT" sz="1800">
                <a:ea typeface="+mn-lt"/>
                <a:cs typeface="+mn-lt"/>
              </a:rPr>
              <a:t>StrongSwan è un'implementazione open-source del protocollo </a:t>
            </a:r>
            <a:r>
              <a:rPr lang="it-IT" sz="1800" b="1">
                <a:ea typeface="+mn-lt"/>
                <a:cs typeface="+mn-lt"/>
              </a:rPr>
              <a:t>IPsec/IKEv2</a:t>
            </a:r>
            <a:r>
              <a:rPr lang="it-IT" sz="1800">
                <a:ea typeface="+mn-lt"/>
                <a:cs typeface="+mn-lt"/>
              </a:rPr>
              <a:t> utilizzata per creare VPN sicure.</a:t>
            </a:r>
            <a:endParaRPr lang="it-IT" sz="1800"/>
          </a:p>
          <a:p>
            <a:pPr marL="0" indent="0">
              <a:buNone/>
            </a:pPr>
            <a:r>
              <a:rPr lang="it-IT" sz="1800" b="1">
                <a:ea typeface="+mn-lt"/>
                <a:cs typeface="+mn-lt"/>
              </a:rPr>
              <a:t>Caratteristiche principali:</a:t>
            </a:r>
          </a:p>
          <a:p>
            <a:r>
              <a:rPr lang="it-IT" sz="1800" b="1">
                <a:ea typeface="+mn-lt"/>
                <a:cs typeface="+mn-lt"/>
              </a:rPr>
              <a:t>Supporta IPsec e IKEv2</a:t>
            </a:r>
            <a:r>
              <a:rPr lang="it-IT" sz="1800">
                <a:ea typeface="+mn-lt"/>
                <a:cs typeface="+mn-lt"/>
              </a:rPr>
              <a:t>, garantendo una connessione sicura.</a:t>
            </a:r>
          </a:p>
          <a:p>
            <a:r>
              <a:rPr lang="it-IT" sz="1800">
                <a:ea typeface="+mn-lt"/>
                <a:cs typeface="+mn-lt"/>
              </a:rPr>
              <a:t>Compatibile con </a:t>
            </a:r>
            <a:r>
              <a:rPr lang="it-IT" sz="1800" b="1">
                <a:ea typeface="+mn-lt"/>
                <a:cs typeface="+mn-lt"/>
              </a:rPr>
              <a:t>Linux, macOS, Windows, iOS e Android</a:t>
            </a:r>
            <a:r>
              <a:rPr lang="it-IT" sz="1800">
                <a:ea typeface="+mn-lt"/>
                <a:cs typeface="+mn-lt"/>
              </a:rPr>
              <a:t>.</a:t>
            </a:r>
          </a:p>
          <a:p>
            <a:r>
              <a:rPr lang="it-IT" sz="1800" b="1">
                <a:ea typeface="+mn-lt"/>
                <a:cs typeface="+mn-lt"/>
              </a:rPr>
              <a:t>Modulare e scalabile</a:t>
            </a:r>
            <a:r>
              <a:rPr lang="it-IT" sz="1800">
                <a:ea typeface="+mn-lt"/>
                <a:cs typeface="+mn-lt"/>
              </a:rPr>
              <a:t>, adatto a configurazioni semplici e complesse.</a:t>
            </a:r>
            <a:endParaRPr lang="it-IT" sz="1800"/>
          </a:p>
          <a:p>
            <a:r>
              <a:rPr lang="it-IT" sz="1800" b="1">
                <a:ea typeface="+mn-lt"/>
                <a:cs typeface="+mn-lt"/>
              </a:rPr>
              <a:t>Gestione avanzata delle politiche di sicurezza</a:t>
            </a:r>
            <a:r>
              <a:rPr lang="it-IT" sz="1800">
                <a:ea typeface="+mn-lt"/>
                <a:cs typeface="+mn-lt"/>
              </a:rPr>
              <a:t> e autenticazione con certificati X.509 o EAP.</a:t>
            </a:r>
            <a:endParaRPr lang="it-IT" sz="1800"/>
          </a:p>
          <a:p>
            <a:endParaRPr lang="it-IT" sz="1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4118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FEDC43-A40A-89DE-E042-8776C4F2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30" y="16379"/>
            <a:ext cx="10566398" cy="1478570"/>
          </a:xfrm>
        </p:spPr>
        <p:txBody>
          <a:bodyPr/>
          <a:lstStyle/>
          <a:p>
            <a:r>
              <a:rPr lang="it-IT">
                <a:ea typeface="+mj-lt"/>
                <a:cs typeface="+mj-lt"/>
              </a:rPr>
              <a:t>Implementazione della VPN IKEv2 con Docker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C90F13-A5D8-BDAE-9796-60CDCA321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66" y="764222"/>
            <a:ext cx="9905999" cy="56516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it-IT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it-IT" sz="1900">
                <a:ea typeface="+mn-lt"/>
                <a:cs typeface="+mn-lt"/>
              </a:rPr>
              <a:t>Creazione della rete Docker</a:t>
            </a:r>
            <a:endParaRPr lang="it-IT"/>
          </a:p>
          <a:p>
            <a:pPr marL="457200" indent="-457200">
              <a:buAutoNum type="arabicPeriod"/>
            </a:pPr>
            <a:r>
              <a:rPr lang="it-IT" sz="1900">
                <a:ea typeface="+mn-lt"/>
                <a:cs typeface="+mn-lt"/>
              </a:rPr>
              <a:t>Creazione dei container node1 e node2 </a:t>
            </a:r>
            <a:endParaRPr lang="it-IT" sz="1900"/>
          </a:p>
          <a:p>
            <a:pPr marL="457200" indent="-457200">
              <a:buAutoNum type="arabicPeriod"/>
            </a:pPr>
            <a:r>
              <a:rPr lang="it-IT" sz="1900">
                <a:ea typeface="+mn-lt"/>
                <a:cs typeface="+mn-lt"/>
              </a:rPr>
              <a:t>Installazione dei comandi: </a:t>
            </a:r>
            <a:r>
              <a:rPr lang="it-IT" sz="1900" err="1">
                <a:ea typeface="+mn-lt"/>
                <a:cs typeface="+mn-lt"/>
              </a:rPr>
              <a:t>strongswan</a:t>
            </a:r>
            <a:r>
              <a:rPr lang="it-IT" sz="1900">
                <a:ea typeface="+mn-lt"/>
                <a:cs typeface="+mn-lt"/>
              </a:rPr>
              <a:t>, iproute2, </a:t>
            </a:r>
            <a:r>
              <a:rPr lang="it-IT" sz="1900" err="1">
                <a:ea typeface="+mn-lt"/>
                <a:cs typeface="+mn-lt"/>
              </a:rPr>
              <a:t>iputils-ping</a:t>
            </a:r>
            <a:r>
              <a:rPr lang="it-IT" sz="1900">
                <a:ea typeface="+mn-lt"/>
                <a:cs typeface="+mn-lt"/>
              </a:rPr>
              <a:t>, </a:t>
            </a:r>
            <a:r>
              <a:rPr lang="it-IT" sz="1900" err="1">
                <a:ea typeface="+mn-lt"/>
                <a:cs typeface="+mn-lt"/>
              </a:rPr>
              <a:t>tcpdump</a:t>
            </a:r>
            <a:r>
              <a:rPr lang="it-IT" sz="1900">
                <a:ea typeface="+mn-lt"/>
                <a:cs typeface="+mn-lt"/>
              </a:rPr>
              <a:t>, nano </a:t>
            </a:r>
            <a:endParaRPr lang="it-IT" sz="1900"/>
          </a:p>
          <a:p>
            <a:pPr marL="457200" indent="-457200">
              <a:buAutoNum type="arabicPeriod"/>
            </a:pPr>
            <a:r>
              <a:rPr lang="it-IT" sz="1900">
                <a:ea typeface="+mn-lt"/>
                <a:cs typeface="+mn-lt"/>
              </a:rPr>
              <a:t>Configurazione dei Nodi e della chiave </a:t>
            </a:r>
            <a:r>
              <a:rPr lang="it-IT" sz="1900" err="1">
                <a:ea typeface="+mn-lt"/>
                <a:cs typeface="+mn-lt"/>
              </a:rPr>
              <a:t>pre</a:t>
            </a:r>
            <a:r>
              <a:rPr lang="it-IT" sz="1900">
                <a:ea typeface="+mn-lt"/>
                <a:cs typeface="+mn-lt"/>
              </a:rPr>
              <a:t>-condivisa</a:t>
            </a:r>
            <a:endParaRPr lang="it-IT" sz="1900"/>
          </a:p>
          <a:p>
            <a:pPr marL="457200" indent="-457200">
              <a:buAutoNum type="arabicPeriod"/>
            </a:pPr>
            <a:r>
              <a:rPr lang="it-IT" sz="1900"/>
              <a:t>Cattura dei pacchetti </a:t>
            </a:r>
            <a:r>
              <a:rPr lang="it-IT" sz="1900">
                <a:ea typeface="+mn-lt"/>
                <a:cs typeface="+mn-lt"/>
              </a:rPr>
              <a:t>IPSec/IKEv2 con comando </a:t>
            </a:r>
            <a:r>
              <a:rPr lang="it-IT" sz="1900" err="1">
                <a:ea typeface="+mn-lt"/>
                <a:cs typeface="+mn-lt"/>
              </a:rPr>
              <a:t>tcpdump</a:t>
            </a:r>
            <a:endParaRPr lang="it-IT" sz="1900"/>
          </a:p>
          <a:p>
            <a:pPr marL="457200" indent="-457200">
              <a:buAutoNum type="arabicPeriod"/>
            </a:pPr>
            <a:r>
              <a:rPr lang="it-IT" sz="1900"/>
              <a:t>Avvio VPN IKEv2 </a:t>
            </a:r>
          </a:p>
          <a:p>
            <a:pPr marL="457200" indent="-457200">
              <a:buAutoNum type="arabicPeriod"/>
            </a:pPr>
            <a:r>
              <a:rPr lang="it-IT" sz="1900"/>
              <a:t>Generazione traffico tra i 2 nodi mediante comando </a:t>
            </a:r>
            <a:r>
              <a:rPr lang="it-IT" sz="1900" err="1"/>
              <a:t>ping</a:t>
            </a:r>
            <a:endParaRPr lang="it-IT" sz="1900"/>
          </a:p>
          <a:p>
            <a:pPr marL="457200" indent="-457200">
              <a:buAutoNum type="arabicPeriod"/>
            </a:pPr>
            <a:r>
              <a:rPr lang="it-IT" sz="1900">
                <a:latin typeface="Tw Cen MT" panose="020B0602020104020603"/>
              </a:rPr>
              <a:t>Salvataggio Cattura .</a:t>
            </a:r>
            <a:r>
              <a:rPr lang="it-IT" sz="1900" err="1">
                <a:latin typeface="Tw Cen MT" panose="020B0602020104020603"/>
              </a:rPr>
              <a:t>pcap</a:t>
            </a:r>
          </a:p>
          <a:p>
            <a:pPr marL="457200" indent="-457200">
              <a:buAutoNum type="arabicPeriod"/>
            </a:pPr>
            <a:r>
              <a:rPr lang="it-IT" sz="1900">
                <a:latin typeface="Tw Cen MT" panose="020B0602020104020603"/>
              </a:rPr>
              <a:t>Decifrare Pacchetti IKEv2 su </a:t>
            </a:r>
            <a:r>
              <a:rPr lang="it-IT" sz="1900" err="1">
                <a:latin typeface="Tw Cen MT" panose="020B0602020104020603"/>
              </a:rPr>
              <a:t>Wireshark</a:t>
            </a:r>
            <a:r>
              <a:rPr lang="it-IT" sz="1900">
                <a:latin typeface="Tw Cen MT" panose="020B0602020104020603"/>
              </a:rPr>
              <a:t> </a:t>
            </a:r>
          </a:p>
          <a:p>
            <a:pPr marL="457200" indent="-457200">
              <a:buAutoNum type="arabicPeriod"/>
            </a:pPr>
            <a:r>
              <a:rPr lang="it-IT" sz="1900">
                <a:latin typeface="Tw Cen MT" panose="020B0602020104020603"/>
              </a:rPr>
              <a:t>Analisi Negoziazione IKEv2 su </a:t>
            </a:r>
            <a:r>
              <a:rPr lang="it-IT" sz="1900" err="1">
                <a:latin typeface="Tw Cen MT" panose="020B0602020104020603"/>
              </a:rPr>
              <a:t>Wireshark</a:t>
            </a:r>
            <a:endParaRPr lang="it-IT" sz="1900">
              <a:latin typeface="Tw Cen MT" panose="020B0602020104020603"/>
            </a:endParaRPr>
          </a:p>
          <a:p>
            <a:pPr marL="457200" indent="-457200">
              <a:buAutoNum type="arabicPeriod"/>
            </a:pPr>
            <a:r>
              <a:rPr lang="it-IT" sz="1900">
                <a:latin typeface="Tw Cen MT" panose="020B0602020104020603"/>
              </a:rPr>
              <a:t>Analisi traffico dati crittografati su </a:t>
            </a:r>
            <a:r>
              <a:rPr lang="it-IT" sz="1900" err="1">
                <a:latin typeface="Tw Cen MT" panose="020B0602020104020603"/>
              </a:rPr>
              <a:t>Wireshark</a:t>
            </a:r>
            <a:endParaRPr lang="it-IT" sz="1900">
              <a:latin typeface="Tw Cen MT" panose="020B0602020104020603"/>
            </a:endParaRPr>
          </a:p>
          <a:p>
            <a:pPr>
              <a:buAutoNum type="arabicPeriod"/>
            </a:pPr>
            <a:endParaRPr lang="it-IT"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3505601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Viol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0</TotalTime>
  <Words>3632</Words>
  <Application>Microsoft Office PowerPoint</Application>
  <PresentationFormat>Widescreen</PresentationFormat>
  <Paragraphs>366</Paragraphs>
  <Slides>40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8" baseType="lpstr">
      <vt:lpstr>Arial</vt:lpstr>
      <vt:lpstr>Arial,Sans-Serif</vt:lpstr>
      <vt:lpstr>Consolas</vt:lpstr>
      <vt:lpstr>Courier New</vt:lpstr>
      <vt:lpstr>TW Cen MT</vt:lpstr>
      <vt:lpstr>TW Cen MT</vt:lpstr>
      <vt:lpstr>Wingdings</vt:lpstr>
      <vt:lpstr>Circuito</vt:lpstr>
      <vt:lpstr>Presentazione standard di PowerPoint</vt:lpstr>
      <vt:lpstr>Obiettivo del Progetto </vt:lpstr>
      <vt:lpstr>IKEv2</vt:lpstr>
      <vt:lpstr>VPN IKEv2</vt:lpstr>
      <vt:lpstr>Strumenti e tecnologie uTILIZZATE </vt:lpstr>
      <vt:lpstr>Docker </vt:lpstr>
      <vt:lpstr>Wireshark</vt:lpstr>
      <vt:lpstr>StrongSWAN</vt:lpstr>
      <vt:lpstr>Implementazione della VPN IKEv2 con Docker</vt:lpstr>
      <vt:lpstr>Creazione della rete Docker</vt:lpstr>
      <vt:lpstr>Creazione dei container node1 e node2 </vt:lpstr>
      <vt:lpstr>Installazione dei comandi NECESSARI</vt:lpstr>
      <vt:lpstr>Risultato creazione rete docker e container</vt:lpstr>
      <vt:lpstr>Configurazione dei Nodi  e della chiave pre-condivisa </vt:lpstr>
      <vt:lpstr>Configurazione dei Nodi  e della chiave pre-condivisa(2)</vt:lpstr>
      <vt:lpstr>Configurazione dei Nodi  e della chiave pre-condivisa(3)</vt:lpstr>
      <vt:lpstr>Configurazione dei Nodi  e della chiave pre-condivisa(4)</vt:lpstr>
      <vt:lpstr>Configurazione dei Nodi  e della chiave pre-condivisa(5)</vt:lpstr>
      <vt:lpstr>Configurazione dei Nodi  e della chiave pre-condivisa(6)</vt:lpstr>
      <vt:lpstr>Configurazione dei Nodi  e della chiave pre-condivisa(5)</vt:lpstr>
      <vt:lpstr>Cattura dei pacchetti IPSec/IKEv2 con comando tcpdump</vt:lpstr>
      <vt:lpstr>Avvio vpn ikeV2</vt:lpstr>
      <vt:lpstr>Generazione traffico tra i 2 nodi mediante comando ping</vt:lpstr>
      <vt:lpstr>Risultato cattura con  tcpdump</vt:lpstr>
      <vt:lpstr>SALVATAGGIO CATTURA .PCAP</vt:lpstr>
      <vt:lpstr> DECifrare  PACCHETTI IKEV2 su wireshark </vt:lpstr>
      <vt:lpstr>ANalisi negoziazione ikeV2 su wireshark </vt:lpstr>
      <vt:lpstr>IKE_SA_INIT</vt:lpstr>
      <vt:lpstr>IKE_SA_INIT(2)</vt:lpstr>
      <vt:lpstr> IKE_AUTH </vt:lpstr>
      <vt:lpstr> IKE_AUTH(2)</vt:lpstr>
      <vt:lpstr> IKE_AUTH(3)</vt:lpstr>
      <vt:lpstr> IKE_AUTH(4)</vt:lpstr>
      <vt:lpstr> IKE_AUTH(5)</vt:lpstr>
      <vt:lpstr> IKE_AUTH(6)</vt:lpstr>
      <vt:lpstr>Diagramma ikeV2 EXCHANGES</vt:lpstr>
      <vt:lpstr>Analisi traffico dati crittografati su Wireshark</vt:lpstr>
      <vt:lpstr>CHIAVI DI DECIFRATURA</vt:lpstr>
      <vt:lpstr>DECRIPTARE PACCHETTI ESP</vt:lpstr>
      <vt:lpstr>RIsultati decryption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STEFANO ANGELO RIVIELLO</dc:creator>
  <cp:lastModifiedBy>stefano riviello</cp:lastModifiedBy>
  <cp:revision>18</cp:revision>
  <dcterms:created xsi:type="dcterms:W3CDTF">2025-02-13T15:50:14Z</dcterms:created>
  <dcterms:modified xsi:type="dcterms:W3CDTF">2025-04-10T14:02:57Z</dcterms:modified>
</cp:coreProperties>
</file>